
<file path=[Content_Types].xml><?xml version="1.0" encoding="utf-8"?>
<Types xmlns="http://schemas.openxmlformats.org/package/2006/content-types">
  <Default Extension="xml" ContentType="application/xml"/>
  <Default Extension="wmf" ContentType="image/x-wmf"/>
  <Default Extension="jpeg" ContentType="image/jpeg"/>
  <Default Extension="jpg" ContentType="image/jpeg"/>
  <Default Extension="tiff" ContentType="image/tiff"/>
  <Default Extension="rels" ContentType="application/vnd.openxmlformats-package.relationships+xml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84" r:id="rId2"/>
  </p:sldMasterIdLst>
  <p:notesMasterIdLst>
    <p:notesMasterId r:id="rId20"/>
  </p:notesMasterIdLst>
  <p:sldIdLst>
    <p:sldId id="256" r:id="rId3"/>
    <p:sldId id="270" r:id="rId4"/>
    <p:sldId id="266" r:id="rId5"/>
    <p:sldId id="265" r:id="rId6"/>
    <p:sldId id="268" r:id="rId7"/>
    <p:sldId id="263" r:id="rId8"/>
    <p:sldId id="262" r:id="rId9"/>
    <p:sldId id="258" r:id="rId10"/>
    <p:sldId id="273" r:id="rId11"/>
    <p:sldId id="259" r:id="rId12"/>
    <p:sldId id="260" r:id="rId13"/>
    <p:sldId id="267" r:id="rId14"/>
    <p:sldId id="269" r:id="rId15"/>
    <p:sldId id="261" r:id="rId16"/>
    <p:sldId id="274" r:id="rId17"/>
    <p:sldId id="271" r:id="rId18"/>
    <p:sldId id="272" r:id="rId19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Abschnitt ohne Titel" id="{36E71651-C66B-BF4B-9DDA-41ED6C6BB0D0}">
          <p14:sldIdLst>
            <p14:sldId id="256"/>
            <p14:sldId id="270"/>
            <p14:sldId id="266"/>
            <p14:sldId id="265"/>
            <p14:sldId id="268"/>
            <p14:sldId id="263"/>
            <p14:sldId id="262"/>
            <p14:sldId id="258"/>
            <p14:sldId id="273"/>
            <p14:sldId id="259"/>
            <p14:sldId id="260"/>
            <p14:sldId id="267"/>
            <p14:sldId id="269"/>
            <p14:sldId id="261"/>
            <p14:sldId id="274"/>
            <p14:sldId id="271"/>
            <p14:sldId id="272"/>
          </p14:sldIdLst>
        </p14:section>
      </p14:sectionLst>
    </p:ex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50050"/>
    <a:srgbClr val="FBEADA"/>
    <a:srgbClr val="66CCFF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969" autoAdjust="0"/>
    <p:restoredTop sz="72079" autoAdjust="0"/>
  </p:normalViewPr>
  <p:slideViewPr>
    <p:cSldViewPr snapToGrid="0">
      <p:cViewPr varScale="1">
        <p:scale>
          <a:sx n="53" d="100"/>
          <a:sy n="53" d="100"/>
        </p:scale>
        <p:origin x="-136" y="-79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20" Type="http://schemas.openxmlformats.org/officeDocument/2006/relationships/notesMaster" Target="notesMasters/notesMaster1.xml"/><Relationship Id="rId21" Type="http://schemas.openxmlformats.org/officeDocument/2006/relationships/printerSettings" Target="printerSettings/printerSettings1.bin"/><Relationship Id="rId22" Type="http://schemas.openxmlformats.org/officeDocument/2006/relationships/presProps" Target="presProps.xml"/><Relationship Id="rId23" Type="http://schemas.openxmlformats.org/officeDocument/2006/relationships/viewProps" Target="viewProps.xml"/><Relationship Id="rId24" Type="http://schemas.openxmlformats.org/officeDocument/2006/relationships/theme" Target="theme/theme1.xml"/><Relationship Id="rId25" Type="http://schemas.openxmlformats.org/officeDocument/2006/relationships/tableStyles" Target="tableStyles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slide" Target="slides/slide15.xml"/><Relationship Id="rId18" Type="http://schemas.openxmlformats.org/officeDocument/2006/relationships/slide" Target="slides/slide16.xml"/><Relationship Id="rId19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A276ECC-3F19-244A-B4E2-D31A47E94957}" type="datetimeFigureOut">
              <a:rPr lang="de-DE" smtClean="0"/>
              <a:t>15.02.18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CH" smtClean="0"/>
              <a:t>Mastertextformat bearbeiten</a:t>
            </a:r>
          </a:p>
          <a:p>
            <a:pPr lvl="1"/>
            <a:r>
              <a:rPr lang="de-CH" smtClean="0"/>
              <a:t>Zweite Ebene</a:t>
            </a:r>
          </a:p>
          <a:p>
            <a:pPr lvl="2"/>
            <a:r>
              <a:rPr lang="de-CH" smtClean="0"/>
              <a:t>Dritte Ebene</a:t>
            </a:r>
          </a:p>
          <a:p>
            <a:pPr lvl="3"/>
            <a:r>
              <a:rPr lang="de-CH" smtClean="0"/>
              <a:t>Vierte Ebene</a:t>
            </a:r>
          </a:p>
          <a:p>
            <a:pPr lvl="4"/>
            <a:r>
              <a:rPr lang="de-CH" smtClean="0"/>
              <a:t>Fünfte Ebene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ED3F04B-B618-2A4F-A5E0-08382CA340B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240323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Für uns wichtiger</a:t>
            </a:r>
            <a:r>
              <a:rPr lang="de-DE" baseline="0" dirty="0" smtClean="0"/>
              <a:t> 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D3F04B-B618-2A4F-A5E0-08382CA340B1}" type="slidenum">
              <a:rPr lang="de-DE" smtClean="0"/>
              <a:t>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598902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Diese </a:t>
            </a:r>
            <a:r>
              <a:rPr lang="de-DE" dirty="0" err="1" smtClean="0"/>
              <a:t>Ps</a:t>
            </a:r>
            <a:r>
              <a:rPr lang="de-DE" dirty="0" smtClean="0"/>
              <a:t> werden auch in der Schweiz</a:t>
            </a:r>
            <a:r>
              <a:rPr lang="de-DE" baseline="0" dirty="0" smtClean="0"/>
              <a:t> </a:t>
            </a:r>
            <a:r>
              <a:rPr lang="de-DE" dirty="0" err="1" smtClean="0"/>
              <a:t>gross</a:t>
            </a:r>
            <a:r>
              <a:rPr lang="de-DE" dirty="0" smtClean="0"/>
              <a:t> geschrieben</a:t>
            </a:r>
            <a:endParaRPr lang="de-DE" dirty="0" smtClean="0"/>
          </a:p>
          <a:p>
            <a:r>
              <a:rPr lang="de-DE" dirty="0" smtClean="0"/>
              <a:t>Fange bei </a:t>
            </a:r>
            <a:r>
              <a:rPr lang="de-DE" dirty="0" err="1" smtClean="0"/>
              <a:t>Prosectuion</a:t>
            </a:r>
            <a:r>
              <a:rPr lang="de-DE" dirty="0" smtClean="0"/>
              <a:t>,</a:t>
            </a:r>
            <a:r>
              <a:rPr lang="de-DE" baseline="0" dirty="0" smtClean="0"/>
              <a:t> der </a:t>
            </a:r>
            <a:r>
              <a:rPr lang="de-DE" dirty="0" smtClean="0"/>
              <a:t>Strafverfolgung an,</a:t>
            </a:r>
            <a:r>
              <a:rPr lang="de-DE" baseline="0" dirty="0" smtClean="0"/>
              <a:t> die häufig am stärksten gewichtet wird.</a:t>
            </a:r>
            <a:endParaRPr lang="de-DE" dirty="0" smtClean="0"/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D3F04B-B618-2A4F-A5E0-08382CA340B1}" type="slidenum">
              <a:rPr lang="de-DE" smtClean="0"/>
              <a:t>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2672660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Das FIZ MAKASI</a:t>
            </a:r>
            <a:r>
              <a:rPr lang="de-DE" baseline="0" dirty="0" smtClean="0"/>
              <a:t> Opferschutzprogramm existiert seit 1014.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D3F04B-B618-2A4F-A5E0-08382CA340B1}" type="slidenum">
              <a:rPr lang="de-DE" smtClean="0"/>
              <a:t>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3811436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FIZ MAKASI ist</a:t>
            </a:r>
            <a:r>
              <a:rPr lang="de-DE" baseline="0" dirty="0" smtClean="0"/>
              <a:t> ein unabhängige Opferberatungsstelle und </a:t>
            </a:r>
            <a:r>
              <a:rPr lang="de-DE" baseline="0" dirty="0" err="1" smtClean="0"/>
              <a:t>Opferschutzprgramm</a:t>
            </a:r>
            <a:r>
              <a:rPr lang="de-DE" baseline="0" dirty="0" smtClean="0"/>
              <a:t>, aber wir sind von 10 Kantonen mandatiert, Listungen </a:t>
            </a:r>
            <a:r>
              <a:rPr lang="de-DE" baseline="0" dirty="0" err="1" smtClean="0"/>
              <a:t>gemäss</a:t>
            </a:r>
            <a:r>
              <a:rPr lang="de-DE" baseline="0" dirty="0" smtClean="0"/>
              <a:t> dem Opferhilfegesetz zu erbringen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D3F04B-B618-2A4F-A5E0-08382CA340B1}" type="slidenum">
              <a:rPr lang="de-DE" smtClean="0"/>
              <a:t>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5435951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ts val="1999"/>
              </a:lnSpc>
              <a:spcBef>
                <a:spcPct val="0"/>
              </a:spcBef>
              <a:spcAft>
                <a:spcPts val="600"/>
              </a:spcAft>
            </a:pPr>
            <a:r>
              <a:rPr lang="de-DE" sz="1200" dirty="0" smtClean="0"/>
              <a:t>Opferidentifizierung</a:t>
            </a:r>
          </a:p>
          <a:p>
            <a:pPr eaLnBrk="1" hangingPunct="1">
              <a:lnSpc>
                <a:spcPts val="1999"/>
              </a:lnSpc>
              <a:spcBef>
                <a:spcPct val="0"/>
              </a:spcBef>
              <a:spcAft>
                <a:spcPts val="600"/>
              </a:spcAft>
            </a:pPr>
            <a:r>
              <a:rPr lang="de-DE" sz="1200" dirty="0" smtClean="0"/>
              <a:t>Krisenintervention &amp; psychosoziale Begleitung, </a:t>
            </a:r>
          </a:p>
          <a:p>
            <a:pPr eaLnBrk="1" hangingPunct="1">
              <a:lnSpc>
                <a:spcPts val="1999"/>
              </a:lnSpc>
              <a:spcBef>
                <a:spcPct val="0"/>
              </a:spcBef>
              <a:spcAft>
                <a:spcPts val="600"/>
              </a:spcAft>
              <a:buNone/>
            </a:pPr>
            <a:r>
              <a:rPr lang="de-DE" sz="1200" dirty="0" smtClean="0"/>
              <a:t>	oft über mehrere Jahre </a:t>
            </a:r>
          </a:p>
          <a:p>
            <a:pPr eaLnBrk="1" hangingPunct="1">
              <a:lnSpc>
                <a:spcPts val="1999"/>
              </a:lnSpc>
              <a:spcBef>
                <a:spcPct val="0"/>
              </a:spcBef>
              <a:spcAft>
                <a:spcPts val="600"/>
              </a:spcAft>
            </a:pPr>
            <a:r>
              <a:rPr lang="de-DE" sz="1200" dirty="0" smtClean="0"/>
              <a:t>Antrag auf Bedenkzeit, Härtefallbewilligung </a:t>
            </a:r>
          </a:p>
          <a:p>
            <a:pPr eaLnBrk="1" hangingPunct="1">
              <a:lnSpc>
                <a:spcPts val="1999"/>
              </a:lnSpc>
              <a:spcBef>
                <a:spcPct val="0"/>
              </a:spcBef>
              <a:spcAft>
                <a:spcPts val="600"/>
              </a:spcAft>
            </a:pPr>
            <a:r>
              <a:rPr lang="de-DE" sz="1200" dirty="0" smtClean="0"/>
              <a:t>Organisation von Unterkunft (Schutzwohnung)</a:t>
            </a:r>
          </a:p>
          <a:p>
            <a:pPr eaLnBrk="1" hangingPunct="1">
              <a:lnSpc>
                <a:spcPts val="1999"/>
              </a:lnSpc>
              <a:spcBef>
                <a:spcPct val="0"/>
              </a:spcBef>
              <a:spcAft>
                <a:spcPts val="600"/>
              </a:spcAft>
            </a:pPr>
            <a:r>
              <a:rPr lang="de-DE" sz="1200" dirty="0" smtClean="0"/>
              <a:t>Organisation von finanzieller Hilfe (OHG oder Sozialhilfe)</a:t>
            </a:r>
          </a:p>
          <a:p>
            <a:pPr eaLnBrk="1" hangingPunct="1">
              <a:lnSpc>
                <a:spcPts val="1999"/>
              </a:lnSpc>
              <a:spcBef>
                <a:spcPct val="0"/>
              </a:spcBef>
              <a:spcAft>
                <a:spcPts val="600"/>
              </a:spcAft>
            </a:pPr>
            <a:r>
              <a:rPr lang="de-DE" sz="1200" dirty="0" smtClean="0"/>
              <a:t>Begleitung im Strafverfahren</a:t>
            </a:r>
          </a:p>
          <a:p>
            <a:pPr eaLnBrk="1" hangingPunct="1">
              <a:lnSpc>
                <a:spcPts val="1999"/>
              </a:lnSpc>
              <a:spcBef>
                <a:spcPct val="0"/>
              </a:spcBef>
              <a:spcAft>
                <a:spcPts val="600"/>
              </a:spcAft>
            </a:pPr>
            <a:r>
              <a:rPr lang="de-DE" sz="1200" dirty="0" smtClean="0"/>
              <a:t>Vermittlung von spezialisierten </a:t>
            </a:r>
            <a:r>
              <a:rPr lang="de-DE" sz="1200" dirty="0" err="1" smtClean="0"/>
              <a:t>RechtsanwältInnen</a:t>
            </a:r>
            <a:r>
              <a:rPr lang="de-DE" sz="1200" dirty="0" smtClean="0"/>
              <a:t>, </a:t>
            </a:r>
            <a:r>
              <a:rPr lang="de-DE" sz="1200" dirty="0" err="1" smtClean="0"/>
              <a:t>ÄrztInnen</a:t>
            </a:r>
            <a:r>
              <a:rPr lang="de-DE" sz="1200" dirty="0" smtClean="0"/>
              <a:t> und </a:t>
            </a:r>
            <a:r>
              <a:rPr lang="de-DE" sz="1200" dirty="0" err="1" smtClean="0"/>
              <a:t>TherapeutInnen</a:t>
            </a:r>
            <a:endParaRPr lang="de-DE" sz="1200" dirty="0" smtClean="0"/>
          </a:p>
          <a:p>
            <a:pPr eaLnBrk="1" hangingPunct="1">
              <a:lnSpc>
                <a:spcPts val="1999"/>
              </a:lnSpc>
              <a:spcBef>
                <a:spcPct val="0"/>
              </a:spcBef>
              <a:spcAft>
                <a:spcPts val="600"/>
              </a:spcAft>
            </a:pPr>
            <a:r>
              <a:rPr lang="de-DE" sz="1200" dirty="0" smtClean="0"/>
              <a:t>Unterstützung bei der Integration in CH oder Rückkehr in die Heimat</a:t>
            </a:r>
            <a:endParaRPr lang="de-CH" sz="1200" dirty="0" smtClean="0"/>
          </a:p>
          <a:p>
            <a:pPr eaLnBrk="1" hangingPunct="1">
              <a:lnSpc>
                <a:spcPts val="1999"/>
              </a:lnSpc>
            </a:pPr>
            <a:r>
              <a:rPr lang="de-DE" sz="1200" dirty="0" smtClean="0"/>
              <a:t>Case Management: Vernetzung aller Beteiligten</a:t>
            </a:r>
          </a:p>
          <a:p>
            <a:endParaRPr lang="de-CH" dirty="0" smtClean="0"/>
          </a:p>
          <a:p>
            <a:endParaRPr lang="de-CH" dirty="0" smtClean="0"/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de-CH" dirty="0" smtClean="0"/>
              <a:t>Wissen und Erfahrung über: </a:t>
            </a:r>
          </a:p>
          <a:p>
            <a:pPr eaLnBrk="1" hangingPunct="1">
              <a:lnSpc>
                <a:spcPct val="90000"/>
              </a:lnSpc>
            </a:pPr>
            <a:r>
              <a:rPr lang="de-CH" dirty="0" smtClean="0"/>
              <a:t>die sozialen, ökonomischen und kulturellen Gegebenheiten im Herkunftsland</a:t>
            </a:r>
          </a:p>
          <a:p>
            <a:pPr eaLnBrk="1" hangingPunct="1">
              <a:lnSpc>
                <a:spcPct val="90000"/>
              </a:lnSpc>
            </a:pPr>
            <a:r>
              <a:rPr lang="de-CH" dirty="0" smtClean="0"/>
              <a:t>sprachliche Kenntnisse (11 Sprachen)</a:t>
            </a:r>
          </a:p>
          <a:p>
            <a:pPr eaLnBrk="1" hangingPunct="1">
              <a:lnSpc>
                <a:spcPct val="90000"/>
              </a:lnSpc>
            </a:pPr>
            <a:r>
              <a:rPr lang="de-CH" dirty="0" smtClean="0"/>
              <a:t>Anwerbungs-, Vermittlungs- und Ausbeutungsmechanismen</a:t>
            </a:r>
          </a:p>
          <a:p>
            <a:pPr eaLnBrk="1" hangingPunct="1">
              <a:lnSpc>
                <a:spcPct val="90000"/>
              </a:lnSpc>
            </a:pPr>
            <a:r>
              <a:rPr lang="de-CH" dirty="0" smtClean="0"/>
              <a:t>straf-, ausländer-, und opferhilferechtliche Bedingungen</a:t>
            </a:r>
          </a:p>
          <a:p>
            <a:pPr eaLnBrk="1" hangingPunct="1">
              <a:lnSpc>
                <a:spcPct val="90000"/>
              </a:lnSpc>
            </a:pPr>
            <a:r>
              <a:rPr lang="de-CH" dirty="0" smtClean="0"/>
              <a:t>physischen, psychischen und sozialen Auswirkungen der Traumatisierung</a:t>
            </a:r>
          </a:p>
          <a:p>
            <a:pPr eaLnBrk="1" hangingPunct="1">
              <a:lnSpc>
                <a:spcPct val="90000"/>
              </a:lnSpc>
            </a:pPr>
            <a:r>
              <a:rPr lang="de-CH" dirty="0" smtClean="0"/>
              <a:t>Verfahrensabläufe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de-CH" dirty="0" smtClean="0"/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de-CH" dirty="0" smtClean="0"/>
              <a:t>Zudem</a:t>
            </a:r>
          </a:p>
          <a:p>
            <a:pPr eaLnBrk="1" hangingPunct="1">
              <a:lnSpc>
                <a:spcPct val="90000"/>
              </a:lnSpc>
            </a:pPr>
            <a:r>
              <a:rPr lang="de-CH" dirty="0" smtClean="0"/>
              <a:t>breite Vernetzung mit involvierten Akteuren, regional, </a:t>
            </a:r>
            <a:r>
              <a:rPr lang="de-CH" dirty="0" err="1" smtClean="0"/>
              <a:t>schweizweit</a:t>
            </a:r>
            <a:r>
              <a:rPr lang="de-CH" dirty="0" smtClean="0"/>
              <a:t> und international </a:t>
            </a:r>
          </a:p>
          <a:p>
            <a:pPr eaLnBrk="1" hangingPunct="1">
              <a:lnSpc>
                <a:spcPct val="90000"/>
              </a:lnSpc>
            </a:pPr>
            <a:r>
              <a:rPr lang="de-CH" dirty="0" smtClean="0"/>
              <a:t>Gefahreneinschätzung und Risikoabwägung</a:t>
            </a:r>
          </a:p>
          <a:p>
            <a:pPr eaLnBrk="1" hangingPunct="1">
              <a:lnSpc>
                <a:spcPct val="90000"/>
              </a:lnSpc>
            </a:pPr>
            <a:r>
              <a:rPr lang="de-CH" dirty="0" smtClean="0"/>
              <a:t>Unterstützung Rückkehr: Risiken, Gefahren und Unterstützungsmöglichkeiten</a:t>
            </a:r>
          </a:p>
          <a:p>
            <a:endParaRPr lang="de-CH" dirty="0" smtClean="0"/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D3F04B-B618-2A4F-A5E0-08382CA340B1}" type="slidenum">
              <a:rPr lang="de-DE" smtClean="0"/>
              <a:t>10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1892151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CH" dirty="0" smtClean="0"/>
              <a:t>Runde Tische existieren: in Obwalden, Luzern, Schwyz, Solothurn, Bern, Zürich, Basel Land, Basel Stadt, Thurgau, Fribourg, an denen die FIZ mitarbeitet. Andere sind im Entstehen, auch in  Genf, Waadt, Tessin, existieren Kooperationsmechanismen, ohne FIZ. </a:t>
            </a:r>
          </a:p>
          <a:p>
            <a:endParaRPr lang="de-CH" dirty="0" smtClean="0"/>
          </a:p>
          <a:p>
            <a:r>
              <a:rPr lang="de-CH" dirty="0" err="1" smtClean="0"/>
              <a:t>Lesson</a:t>
            </a:r>
            <a:r>
              <a:rPr lang="de-CH" dirty="0" smtClean="0"/>
              <a:t> </a:t>
            </a:r>
            <a:r>
              <a:rPr lang="de-CH" dirty="0" err="1" smtClean="0"/>
              <a:t>learned</a:t>
            </a:r>
            <a:r>
              <a:rPr lang="de-CH" dirty="0" smtClean="0"/>
              <a:t>: Die Zusammenarbeit und die Klärung der Rollen und Aufgaben ist für die Bekämpfung des Menschenhandels und den Schutz der Betroffenen ZENTRALST!! </a:t>
            </a:r>
          </a:p>
          <a:p>
            <a:r>
              <a:rPr lang="de-CH" dirty="0" smtClean="0"/>
              <a:t>Dazu muss Vertrauen aufgebaut und gemeinsame positive Erfahrungen gemacht werden. 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D3F04B-B618-2A4F-A5E0-08382CA340B1}" type="slidenum">
              <a:rPr lang="de-DE" smtClean="0"/>
              <a:t>11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9978687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247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CH" dirty="0" smtClean="0"/>
              <a:t>Nach Saddam kam der Sex-Handel.</a:t>
            </a:r>
            <a:r>
              <a:rPr lang="de-CH" baseline="0" dirty="0" smtClean="0"/>
              <a:t> </a:t>
            </a:r>
            <a:r>
              <a:rPr lang="de-DE" sz="1200" dirty="0" smtClean="0">
                <a:solidFill>
                  <a:schemeClr val="bg1"/>
                </a:solidFill>
              </a:rPr>
              <a:t>Seit dem Krieg blüht im Irak der Mädchen-Handel. Besonders hohe Preise werden für Jungfrauen gezahlt. Die Opfer leben am Rande der Gesellschaft.</a:t>
            </a:r>
          </a:p>
          <a:p>
            <a:pPr marL="0" marR="0" indent="0" algn="l" defTabSz="91247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CH" sz="1200" b="0" i="0" u="none" strike="noStrike" cap="none" normalizeH="0" baseline="0" dirty="0" smtClean="0">
              <a:solidFill>
                <a:schemeClr val="bg1"/>
              </a:solidFill>
              <a:effectLst/>
              <a:latin typeface="Arial" charset="0"/>
              <a:ea typeface="ヒラギノ角ゴ Pro W3" pitchFamily="84" charset="-128"/>
              <a:cs typeface="ヒラギノ角ゴ Pro W3" pitchFamily="84" charset="-128"/>
            </a:endParaRPr>
          </a:p>
          <a:p>
            <a:r>
              <a:rPr lang="de-CH" dirty="0" smtClean="0"/>
              <a:t>Bild: Titelbild einer Studie, die 2011 auch</a:t>
            </a:r>
            <a:r>
              <a:rPr lang="de-CH" baseline="0" dirty="0" smtClean="0"/>
              <a:t> </a:t>
            </a:r>
            <a:r>
              <a:rPr lang="de-CH" dirty="0" smtClean="0"/>
              <a:t>im Tagesanzeiger verwendet wurde. Instrumentalisierung für </a:t>
            </a:r>
            <a:r>
              <a:rPr lang="de-CH" dirty="0" err="1" smtClean="0"/>
              <a:t>polit</a:t>
            </a:r>
            <a:r>
              <a:rPr lang="de-CH" dirty="0" smtClean="0"/>
              <a:t>. Zwecke.</a:t>
            </a:r>
          </a:p>
          <a:p>
            <a:endParaRPr lang="de-CH" dirty="0" smtClean="0"/>
          </a:p>
          <a:p>
            <a:pPr marL="171450" indent="-171450">
              <a:buFontTx/>
              <a:buChar char="-"/>
            </a:pPr>
            <a:r>
              <a:rPr lang="de-CH" dirty="0" smtClean="0"/>
              <a:t>Unschuldiges Mädchen – </a:t>
            </a:r>
            <a:r>
              <a:rPr lang="de-CH" b="0" dirty="0" smtClean="0"/>
              <a:t>männlicher</a:t>
            </a:r>
            <a:r>
              <a:rPr lang="de-CH" dirty="0" smtClean="0"/>
              <a:t> Täter mit dunklen</a:t>
            </a:r>
            <a:r>
              <a:rPr lang="de-CH" baseline="0" dirty="0" smtClean="0"/>
              <a:t> und schmutzigen Händen – Bild gibt es in den verschiedensten Variationen. </a:t>
            </a:r>
            <a:endParaRPr lang="de-CH" dirty="0" smtClean="0"/>
          </a:p>
          <a:p>
            <a:pPr marL="171450" marR="0" indent="-171450" algn="l" defTabSz="91247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de-CH" baseline="0" dirty="0" smtClean="0"/>
              <a:t>Inbegriff des Opfers von MH: junge, nichtsahnende Frau.  </a:t>
            </a:r>
          </a:p>
          <a:p>
            <a:pPr marL="171450" marR="0" indent="-171450" algn="l" defTabSz="91247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de-CH" baseline="0" dirty="0" smtClean="0"/>
              <a:t>B</a:t>
            </a:r>
            <a:r>
              <a:rPr lang="de-CH" dirty="0" smtClean="0"/>
              <a:t>etroffene können auch erwachsene Sexarbeiterinnen sein, welche</a:t>
            </a:r>
            <a:r>
              <a:rPr lang="de-CH" baseline="0" dirty="0" smtClean="0"/>
              <a:t> diese Tätigkeit aus gewählt haben (wenn auch aus limitierten Optionen)</a:t>
            </a:r>
          </a:p>
          <a:p>
            <a:pPr marL="171450" marR="0" indent="-171450" algn="l" defTabSz="91247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de-CH" baseline="0" dirty="0" smtClean="0"/>
              <a:t>In der Realität oft ältere Frauen, die den Ausstieg erst schaffen suchen oder finden, wenn es gar nicht mehr geht, weil der Druck Kundschaft zu finden immer grösser wird.</a:t>
            </a:r>
          </a:p>
          <a:p>
            <a:pPr marL="0" indent="0">
              <a:buFontTx/>
              <a:buNone/>
            </a:pPr>
            <a:endParaRPr lang="de-CH" dirty="0" smtClean="0"/>
          </a:p>
          <a:p>
            <a:r>
              <a:rPr lang="de-CH" dirty="0" smtClean="0"/>
              <a:t>Was darin </a:t>
            </a:r>
            <a:r>
              <a:rPr lang="de-CH" baseline="0" dirty="0" smtClean="0"/>
              <a:t>nicht sichtbar wird: </a:t>
            </a:r>
          </a:p>
          <a:p>
            <a:r>
              <a:rPr lang="de-CH" dirty="0" smtClean="0"/>
              <a:t>Menschenhandel</a:t>
            </a:r>
            <a:r>
              <a:rPr lang="de-CH" baseline="0" dirty="0" smtClean="0"/>
              <a:t> zwecks sexueller Ausbeutung blühte bereits im kolonialen Kontext und um Prostitution auf Militärbasen zu ermöglichen. </a:t>
            </a:r>
          </a:p>
          <a:p>
            <a:endParaRPr lang="de-CH" baseline="0" dirty="0" smtClean="0"/>
          </a:p>
          <a:p>
            <a:pPr>
              <a:spcAft>
                <a:spcPts val="513"/>
              </a:spcAft>
            </a:pPr>
            <a:r>
              <a:rPr lang="de-DE" sz="1797" b="1" dirty="0" smtClean="0"/>
              <a:t>Imperialismus und Militärprostitution </a:t>
            </a:r>
          </a:p>
          <a:p>
            <a:pPr lvl="1">
              <a:spcAft>
                <a:spcPts val="513"/>
              </a:spcAft>
            </a:pPr>
            <a:r>
              <a:rPr lang="de-DE" sz="1711" dirty="0" smtClean="0"/>
              <a:t>Nepali nach Indien (UK), </a:t>
            </a:r>
            <a:r>
              <a:rPr lang="de-DE" sz="1711" dirty="0" err="1" smtClean="0"/>
              <a:t>Filipinas</a:t>
            </a:r>
            <a:r>
              <a:rPr lang="de-DE" sz="1711" dirty="0" smtClean="0"/>
              <a:t> in Südkorea (USA)</a:t>
            </a:r>
          </a:p>
          <a:p>
            <a:pPr lvl="1">
              <a:spcAft>
                <a:spcPts val="513"/>
              </a:spcAft>
            </a:pPr>
            <a:r>
              <a:rPr lang="de-DE" sz="1711" dirty="0" smtClean="0"/>
              <a:t>Rassen-Segregation Politiken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D3F04B-B618-2A4F-A5E0-08382CA340B1}" type="slidenum">
              <a:rPr lang="de-DE" smtClean="0"/>
              <a:t>12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2455774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CH" b="1" dirty="0" smtClean="0"/>
              <a:t>Menschenhandel</a:t>
            </a:r>
            <a:r>
              <a:rPr lang="de-CH" dirty="0" smtClean="0"/>
              <a:t> Sexsklavinnen in den Fängen des </a:t>
            </a:r>
            <a:r>
              <a:rPr lang="de-CH" dirty="0" err="1" smtClean="0"/>
              <a:t>Juju</a:t>
            </a:r>
            <a:r>
              <a:rPr lang="de-CH" dirty="0" smtClean="0"/>
              <a:t> (Beobachter 2016)</a:t>
            </a:r>
          </a:p>
          <a:p>
            <a:endParaRPr lang="de-CH" dirty="0" smtClean="0"/>
          </a:p>
          <a:p>
            <a:r>
              <a:rPr lang="de-CH" dirty="0" smtClean="0"/>
              <a:t>Frauenhandel in der Schweiz</a:t>
            </a:r>
          </a:p>
          <a:p>
            <a:endParaRPr lang="de-CH" dirty="0" smtClean="0"/>
          </a:p>
          <a:p>
            <a:pPr marL="171450" indent="-171450">
              <a:buFontTx/>
              <a:buChar char="-"/>
            </a:pPr>
            <a:endParaRPr lang="de-CH" dirty="0" smtClean="0"/>
          </a:p>
          <a:p>
            <a:r>
              <a:rPr lang="de-CH" dirty="0" smtClean="0"/>
              <a:t>Was ist das problematische an diesen</a:t>
            </a:r>
            <a:r>
              <a:rPr lang="de-CH" baseline="0" dirty="0" smtClean="0"/>
              <a:t> Bildern: Was für Botschaften senden sie?</a:t>
            </a:r>
          </a:p>
          <a:p>
            <a:pPr marL="171450" marR="0" indent="-171450" algn="l" defTabSz="91247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de-CH" baseline="0" dirty="0" smtClean="0"/>
              <a:t>Gross, schlank, gutaussehend. </a:t>
            </a:r>
            <a:r>
              <a:rPr lang="de-CH" dirty="0" smtClean="0"/>
              <a:t>Wir wissen nicht,</a:t>
            </a:r>
            <a:r>
              <a:rPr lang="de-CH" baseline="0" dirty="0" smtClean="0"/>
              <a:t> ob das gehandelte Frauen oder selbstbestimmte Sexarbeiterinnen sind, und gar keine Sklavinnen.</a:t>
            </a:r>
            <a:r>
              <a:rPr lang="de-CH" dirty="0" smtClean="0"/>
              <a:t> Der Begriff der </a:t>
            </a:r>
            <a:r>
              <a:rPr lang="de-CH" baseline="0" dirty="0" smtClean="0"/>
              <a:t>modernen Sklaverei fällt oft – </a:t>
            </a:r>
            <a:r>
              <a:rPr lang="de-CH" dirty="0" smtClean="0"/>
              <a:t>pauschalisierend über </a:t>
            </a:r>
            <a:r>
              <a:rPr lang="de-CH" dirty="0" err="1" smtClean="0"/>
              <a:t>Nigeriannerinnen</a:t>
            </a:r>
            <a:r>
              <a:rPr lang="de-CH" dirty="0" smtClean="0"/>
              <a:t>, aber auch </a:t>
            </a:r>
            <a:r>
              <a:rPr lang="de-CH" baseline="0" dirty="0" smtClean="0"/>
              <a:t>irreführend...</a:t>
            </a:r>
          </a:p>
          <a:p>
            <a:pPr marL="171450" marR="0" indent="-171450" algn="l" defTabSz="91247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de-CH" baseline="0" dirty="0" smtClean="0"/>
              <a:t>Bilder die um die Welt gehen: auch potentielle Opfer und Täter sehen sie. Präventionsproblematik – schrecken diese ästhetisierte Bilder wirklich ab? Oder dienen sie eher dem Voyeurismus privilegierter Betrachterinnen und Betrachter?</a:t>
            </a:r>
          </a:p>
          <a:p>
            <a:pPr marL="171450" marR="0" indent="-171450" algn="l" defTabSz="91247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de-CH" baseline="0" dirty="0" smtClean="0"/>
              <a:t>Repräsentation Schwarzer Frauenkörper haben eine lange (koloniale) Tradition in der Schwarze Frauen ausgestellt, </a:t>
            </a:r>
            <a:r>
              <a:rPr lang="de-CH" baseline="0" dirty="0" err="1" smtClean="0"/>
              <a:t>exotisiert</a:t>
            </a:r>
            <a:r>
              <a:rPr lang="de-CH" baseline="0" dirty="0" smtClean="0"/>
              <a:t>, objektiviert und zu Freiwild machen. Bilder aus Freier-Perspektive. Nie der Blick der Frau. die zur Stereotypisierungen beitragen, so auch Gewalt ausüben. </a:t>
            </a:r>
            <a:endParaRPr lang="de-CH" dirty="0" smtClean="0"/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D3F04B-B618-2A4F-A5E0-08382CA340B1}" type="slidenum">
              <a:rPr lang="de-DE" smtClean="0"/>
              <a:t>13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359445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6219B38-5EC3-4FC6-8C43-FED466E04868}" type="slidenum">
              <a:rPr lang="de-DE" smtClean="0"/>
              <a:pPr/>
              <a:t>17</a:t>
            </a:fld>
            <a:endParaRPr lang="de-DE" smtClean="0"/>
          </a:p>
        </p:txBody>
      </p:sp>
      <p:sp>
        <p:nvSpPr>
          <p:cNvPr id="757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06475" y="685800"/>
            <a:ext cx="4845050" cy="3429000"/>
          </a:xfrm>
          <a:ln/>
        </p:spPr>
      </p:sp>
      <p:sp>
        <p:nvSpPr>
          <p:cNvPr id="757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de-CH" smtClean="0"/>
          </a:p>
        </p:txBody>
      </p:sp>
    </p:spTree>
    <p:extLst>
      <p:ext uri="{BB962C8B-B14F-4D97-AF65-F5344CB8AC3E}">
        <p14:creationId xmlns:p14="http://schemas.microsoft.com/office/powerpoint/2010/main" val="31995948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3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023393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DFA256-03C0-4FBD-846D-FFBCB765BCD4}" type="datetimeFigureOut">
              <a:rPr lang="de-CH" smtClean="0"/>
              <a:t>15.02.18</a:t>
            </a:fld>
            <a:endParaRPr lang="de-CH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9D43D8-F240-4DBF-A28D-CC6F726F55C5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8501129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CH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DFA256-03C0-4FBD-846D-FFBCB765BCD4}" type="datetimeFigureOut">
              <a:rPr lang="de-CH" smtClean="0"/>
              <a:t>15.02.18</a:t>
            </a:fld>
            <a:endParaRPr lang="de-CH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9D43D8-F240-4DBF-A28D-CC6F726F55C5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72168478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DFA256-03C0-4FBD-846D-FFBCB765BCD4}" type="datetimeFigureOut">
              <a:rPr lang="de-CH" smtClean="0"/>
              <a:t>15.02.18</a:t>
            </a:fld>
            <a:endParaRPr lang="de-CH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9D43D8-F240-4DBF-A28D-CC6F726F55C5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88213604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DFA256-03C0-4FBD-846D-FFBCB765BCD4}" type="datetimeFigureOut">
              <a:rPr lang="de-CH" smtClean="0"/>
              <a:t>15.02.18</a:t>
            </a:fld>
            <a:endParaRPr lang="de-CH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9D43D8-F240-4DBF-A28D-CC6F726F55C5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807018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79335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95340" y="1727458"/>
            <a:ext cx="9474015" cy="785992"/>
          </a:xfrm>
          <a:prstGeom prst="rect">
            <a:avLst/>
          </a:prstGeom>
        </p:spPr>
        <p:txBody>
          <a:bodyPr/>
          <a:lstStyle/>
          <a:p>
            <a:r>
              <a:rPr lang="de-CH" smtClean="0"/>
              <a:t>Mastertitelformat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695340" y="2625733"/>
            <a:ext cx="9474015" cy="324761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CH" smtClean="0"/>
              <a:t>Mastertextformat bearbeiten</a:t>
            </a:r>
          </a:p>
          <a:p>
            <a:pPr lvl="1"/>
            <a:r>
              <a:rPr lang="de-CH" smtClean="0"/>
              <a:t>Zweite Ebene</a:t>
            </a:r>
          </a:p>
          <a:p>
            <a:pPr lvl="2"/>
            <a:r>
              <a:rPr lang="de-CH" smtClean="0"/>
              <a:t>Dritte Ebene</a:t>
            </a:r>
          </a:p>
          <a:p>
            <a:pPr lvl="3"/>
            <a:r>
              <a:rPr lang="de-CH" smtClean="0"/>
              <a:t>Vierte Ebene</a:t>
            </a:r>
          </a:p>
          <a:p>
            <a:pPr lvl="4"/>
            <a:r>
              <a:rPr lang="de-CH" smtClean="0"/>
              <a:t>Fünfte Ebene</a:t>
            </a:r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Rütihubelbad</a:t>
            </a:r>
            <a:endParaRPr lang="de-DE">
              <a:solidFill>
                <a:schemeClr val="tx1"/>
              </a:solidFill>
            </a:endParaRP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266F40-6889-4B5A-B475-474B389FF107}" type="slidenum">
              <a:rPr lang="de-DE"/>
              <a:pPr>
                <a:defRPr/>
              </a:pPr>
              <a:t>‹Nr.›</a:t>
            </a:fld>
            <a:r>
              <a:rPr lang="de-DE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1812227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>
              <a:defRPr sz="3400" b="0">
                <a:solidFill>
                  <a:srgbClr val="E5005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de-DE" dirty="0" smtClean="0"/>
              <a:t>Titelmast</a:t>
            </a:r>
            <a:br>
              <a:rPr lang="de-DE" dirty="0" smtClean="0"/>
            </a:br>
            <a:r>
              <a:rPr lang="de-DE" dirty="0" err="1" smtClean="0"/>
              <a:t>erformat</a:t>
            </a:r>
            <a:r>
              <a:rPr lang="de-DE" dirty="0" smtClean="0"/>
              <a:t> durch Klicken bearbeiten</a:t>
            </a:r>
            <a:endParaRPr lang="de-CH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>
              <a:defRPr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defRPr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>
              <a:defRPr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>
              <a:defRPr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</a:lstStyle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CH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DFA256-03C0-4FBD-846D-FFBCB765BCD4}" type="datetimeFigureOut">
              <a:rPr lang="de-CH" smtClean="0"/>
              <a:t>15.02.18</a:t>
            </a:fld>
            <a:endParaRPr lang="de-CH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9D43D8-F240-4DBF-A28D-CC6F726F55C5}" type="slidenum">
              <a:rPr lang="de-CH" smtClean="0"/>
              <a:t>‹Nr.›</a:t>
            </a:fld>
            <a:endParaRPr lang="de-CH"/>
          </a:p>
        </p:txBody>
      </p:sp>
      <p:pic>
        <p:nvPicPr>
          <p:cNvPr id="8" name="Grafik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30138" y="351217"/>
            <a:ext cx="1795276" cy="7711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12146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DFA256-03C0-4FBD-846D-FFBCB765BCD4}" type="datetimeFigureOut">
              <a:rPr lang="de-CH" smtClean="0"/>
              <a:t>15.02.18</a:t>
            </a:fld>
            <a:endParaRPr lang="de-CH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9D43D8-F240-4DBF-A28D-CC6F726F55C5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0042328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DFA256-03C0-4FBD-846D-FFBCB765BCD4}" type="datetimeFigureOut">
              <a:rPr lang="de-CH" smtClean="0"/>
              <a:t>15.02.18</a:t>
            </a:fld>
            <a:endParaRPr lang="de-CH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9D43D8-F240-4DBF-A28D-CC6F726F55C5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7909163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DFA256-03C0-4FBD-846D-FFBCB765BCD4}" type="datetimeFigureOut">
              <a:rPr lang="de-CH" smtClean="0"/>
              <a:t>15.02.18</a:t>
            </a:fld>
            <a:endParaRPr lang="de-CH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9D43D8-F240-4DBF-A28D-CC6F726F55C5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41330239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DFA256-03C0-4FBD-846D-FFBCB765BCD4}" type="datetimeFigureOut">
              <a:rPr lang="de-CH" smtClean="0"/>
              <a:t>15.02.18</a:t>
            </a:fld>
            <a:endParaRPr lang="de-CH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9D43D8-F240-4DBF-A28D-CC6F726F55C5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8202019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DFA256-03C0-4FBD-846D-FFBCB765BCD4}" type="datetimeFigureOut">
              <a:rPr lang="de-CH" smtClean="0"/>
              <a:t>15.02.18</a:t>
            </a:fld>
            <a:endParaRPr lang="de-CH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9D43D8-F240-4DBF-A28D-CC6F726F55C5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1529136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theme" Target="../theme/theme1.xml"/><Relationship Id="rId5" Type="http://schemas.openxmlformats.org/officeDocument/2006/relationships/image" Target="../media/image1.png"/><Relationship Id="rId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theme" Target="../theme/theme2.xml"/><Relationship Id="rId12" Type="http://schemas.openxmlformats.org/officeDocument/2006/relationships/image" Target="../media/image3.png"/><Relationship Id="rId1" Type="http://schemas.openxmlformats.org/officeDocument/2006/relationships/slideLayout" Target="../slideLayouts/slideLayout4.xml"/><Relationship Id="rId2" Type="http://schemas.openxmlformats.org/officeDocument/2006/relationships/slideLayout" Target="../slideLayouts/slideLayout5.xml"/><Relationship Id="rId3" Type="http://schemas.openxmlformats.org/officeDocument/2006/relationships/slideLayout" Target="../slideLayouts/slideLayout6.xml"/><Relationship Id="rId4" Type="http://schemas.openxmlformats.org/officeDocument/2006/relationships/slideLayout" Target="../slideLayouts/slideLayout7.xml"/><Relationship Id="rId5" Type="http://schemas.openxmlformats.org/officeDocument/2006/relationships/slideLayout" Target="../slideLayouts/slideLayout8.xml"/><Relationship Id="rId6" Type="http://schemas.openxmlformats.org/officeDocument/2006/relationships/slideLayout" Target="../slideLayouts/slideLayout9.xml"/><Relationship Id="rId7" Type="http://schemas.openxmlformats.org/officeDocument/2006/relationships/slideLayout" Target="../slideLayouts/slideLayout10.xml"/><Relationship Id="rId8" Type="http://schemas.openxmlformats.org/officeDocument/2006/relationships/slideLayout" Target="../slideLayouts/slideLayout11.xml"/><Relationship Id="rId9" Type="http://schemas.openxmlformats.org/officeDocument/2006/relationships/slideLayout" Target="../slideLayouts/slideLayout12.xml"/><Relationship Id="rId10" Type="http://schemas.openxmlformats.org/officeDocument/2006/relationships/slideLayout" Target="../slideLayouts/slideLayout1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EAD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rafik 8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4857006" y="-233464"/>
            <a:ext cx="4906321" cy="6945549"/>
          </a:xfrm>
          <a:prstGeom prst="rect">
            <a:avLst/>
          </a:prstGeom>
        </p:spPr>
      </p:pic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DFA256-03C0-4FBD-846D-FFBCB765BCD4}" type="datetimeFigureOut">
              <a:rPr lang="de-CH" smtClean="0"/>
              <a:t>15.02.18</a:t>
            </a:fld>
            <a:endParaRPr lang="de-CH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CH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9D43D8-F240-4DBF-A28D-CC6F726F55C5}" type="slidenum">
              <a:rPr lang="de-CH" smtClean="0"/>
              <a:t>‹Nr.›</a:t>
            </a:fld>
            <a:endParaRPr lang="de-CH"/>
          </a:p>
        </p:txBody>
      </p:sp>
      <p:sp>
        <p:nvSpPr>
          <p:cNvPr id="7" name="Textfeld 6"/>
          <p:cNvSpPr txBox="1"/>
          <p:nvPr userDrawn="1"/>
        </p:nvSpPr>
        <p:spPr>
          <a:xfrm>
            <a:off x="0" y="6042392"/>
            <a:ext cx="12192000" cy="815608"/>
          </a:xfrm>
          <a:prstGeom prst="rect">
            <a:avLst/>
          </a:prstGeom>
          <a:solidFill>
            <a:srgbClr val="E50050"/>
          </a:solidFill>
          <a:ln>
            <a:solidFill>
              <a:srgbClr val="E50050"/>
            </a:solidFill>
          </a:ln>
        </p:spPr>
        <p:txBody>
          <a:bodyPr wrap="square" rtlCol="0">
            <a:spAutoFit/>
          </a:bodyPr>
          <a:lstStyle/>
          <a:p>
            <a:endParaRPr lang="de-CH" dirty="0" smtClean="0"/>
          </a:p>
          <a:p>
            <a:pPr algn="r"/>
            <a:r>
              <a:rPr lang="de-CH" sz="1400" dirty="0" smtClean="0">
                <a:solidFill>
                  <a:srgbClr val="FBEADA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Beratung für Migrantinnen ∙ MAKASI Intervention für Opfer von Menschenhandel ∙ Öffentlichkeitsarbeit und Bildung     </a:t>
            </a:r>
          </a:p>
          <a:p>
            <a:pPr algn="r"/>
            <a:endParaRPr lang="de-CH" sz="1500" dirty="0" smtClean="0">
              <a:solidFill>
                <a:schemeClr val="bg1"/>
              </a:solidFill>
            </a:endParaRPr>
          </a:p>
        </p:txBody>
      </p:sp>
      <p:pic>
        <p:nvPicPr>
          <p:cNvPr id="8" name="Grafik 7"/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9880384" y="-181782"/>
            <a:ext cx="2243522" cy="3097036"/>
          </a:xfrm>
          <a:prstGeom prst="rect">
            <a:avLst/>
          </a:prstGeom>
        </p:spPr>
      </p:pic>
      <p:sp>
        <p:nvSpPr>
          <p:cNvPr id="11" name="Titel 1"/>
          <p:cNvSpPr txBox="1">
            <a:spLocks/>
          </p:cNvSpPr>
          <p:nvPr userDrawn="1"/>
        </p:nvSpPr>
        <p:spPr>
          <a:xfrm>
            <a:off x="162127" y="3385225"/>
            <a:ext cx="9144000" cy="2387600"/>
          </a:xfrm>
          <a:prstGeom prst="rect">
            <a:avLst/>
          </a:prstGeom>
        </p:spPr>
        <p:txBody>
          <a:bodyPr anchor="b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1041184" fontAlgn="base">
              <a:spcBef>
                <a:spcPct val="20000"/>
              </a:spcBef>
              <a:spcAft>
                <a:spcPct val="0"/>
              </a:spcAft>
            </a:pPr>
            <a:endParaRPr lang="fr-CH" sz="1600" kern="0" dirty="0">
              <a:solidFill>
                <a:srgbClr val="E50050"/>
              </a:solidFill>
              <a:latin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31585939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96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BEAD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de-CH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endParaRPr lang="de-CH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DFA256-03C0-4FBD-846D-FFBCB765BCD4}" type="datetimeFigureOut">
              <a:rPr lang="de-CH" smtClean="0"/>
              <a:t>15.02.18</a:t>
            </a:fld>
            <a:endParaRPr lang="de-CH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CH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9D43D8-F240-4DBF-A28D-CC6F726F55C5}" type="slidenum">
              <a:rPr lang="de-CH" smtClean="0"/>
              <a:t>‹Nr.›</a:t>
            </a:fld>
            <a:endParaRPr lang="de-CH"/>
          </a:p>
        </p:txBody>
      </p:sp>
      <p:sp>
        <p:nvSpPr>
          <p:cNvPr id="7" name="Textfeld 6"/>
          <p:cNvSpPr txBox="1"/>
          <p:nvPr userDrawn="1"/>
        </p:nvSpPr>
        <p:spPr>
          <a:xfrm>
            <a:off x="0" y="6042392"/>
            <a:ext cx="12192000" cy="815608"/>
          </a:xfrm>
          <a:prstGeom prst="rect">
            <a:avLst/>
          </a:prstGeom>
          <a:solidFill>
            <a:srgbClr val="E50050"/>
          </a:solidFill>
          <a:ln>
            <a:solidFill>
              <a:srgbClr val="E50050"/>
            </a:solidFill>
          </a:ln>
        </p:spPr>
        <p:txBody>
          <a:bodyPr wrap="square" rtlCol="0">
            <a:spAutoFit/>
          </a:bodyPr>
          <a:lstStyle/>
          <a:p>
            <a:endParaRPr lang="de-CH" dirty="0" smtClean="0"/>
          </a:p>
          <a:p>
            <a:pPr algn="r"/>
            <a:r>
              <a:rPr lang="de-CH" sz="1400" dirty="0" smtClean="0">
                <a:solidFill>
                  <a:srgbClr val="FBEADA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Beratung für Migrantinnen ∙ MAKASI Intervention für Opfer von Menschenhandel ∙ Öffentlichkeitsarbeit und Bildung     </a:t>
            </a:r>
          </a:p>
          <a:p>
            <a:pPr algn="r"/>
            <a:endParaRPr lang="de-CH" sz="1500" dirty="0" smtClean="0">
              <a:solidFill>
                <a:schemeClr val="bg1"/>
              </a:solidFill>
            </a:endParaRPr>
          </a:p>
        </p:txBody>
      </p:sp>
      <p:pic>
        <p:nvPicPr>
          <p:cNvPr id="8" name="Grafik 7"/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30138" y="351217"/>
            <a:ext cx="1795276" cy="7711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89282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000" kern="1200">
          <a:solidFill>
            <a:srgbClr val="E50050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0.wmf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1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2.jp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3.tif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5" Type="http://schemas.openxmlformats.org/officeDocument/2006/relationships/image" Target="../media/image9.png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feld 6"/>
          <p:cNvSpPr txBox="1"/>
          <p:nvPr/>
        </p:nvSpPr>
        <p:spPr>
          <a:xfrm>
            <a:off x="-128588" y="6042392"/>
            <a:ext cx="12320588" cy="815608"/>
          </a:xfrm>
          <a:prstGeom prst="rect">
            <a:avLst/>
          </a:prstGeom>
          <a:solidFill>
            <a:srgbClr val="E50050"/>
          </a:solidFill>
          <a:ln>
            <a:solidFill>
              <a:srgbClr val="E50050"/>
            </a:solidFill>
          </a:ln>
        </p:spPr>
        <p:txBody>
          <a:bodyPr wrap="square" rtlCol="0">
            <a:spAutoFit/>
          </a:bodyPr>
          <a:lstStyle/>
          <a:p>
            <a:endParaRPr lang="de-CH" dirty="0" smtClean="0"/>
          </a:p>
          <a:p>
            <a:pPr algn="r"/>
            <a:r>
              <a:rPr lang="de-CH" sz="1400" dirty="0" smtClean="0">
                <a:solidFill>
                  <a:srgbClr val="FBEADA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Beratung für Migrantinnen ∙ MAKASI Intervention für Opfer von Menschenhandel ∙ Öffentlichkeitsarbeit und Bildung     </a:t>
            </a:r>
          </a:p>
          <a:p>
            <a:pPr algn="r"/>
            <a:endParaRPr lang="de-CH" sz="1500" dirty="0" smtClean="0">
              <a:solidFill>
                <a:schemeClr val="bg1"/>
              </a:solidFill>
            </a:endParaRPr>
          </a:p>
        </p:txBody>
      </p:sp>
      <p:sp>
        <p:nvSpPr>
          <p:cNvPr id="2" name="Rechteck 1"/>
          <p:cNvSpPr/>
          <p:nvPr/>
        </p:nvSpPr>
        <p:spPr>
          <a:xfrm>
            <a:off x="498905" y="3554409"/>
            <a:ext cx="9683299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CH" sz="3600" kern="0" dirty="0" smtClean="0">
                <a:solidFill>
                  <a:srgbClr val="E50050"/>
                </a:solidFill>
                <a:latin typeface="Verdana"/>
              </a:rPr>
              <a:t>Frauenhandel und sexuelle Ausbeutung in der Schweiz</a:t>
            </a:r>
            <a:endParaRPr lang="de-CH" sz="3600" kern="0" dirty="0">
              <a:solidFill>
                <a:srgbClr val="E50050"/>
              </a:solidFill>
              <a:latin typeface="Verdana"/>
            </a:endParaRPr>
          </a:p>
          <a:p>
            <a:r>
              <a:rPr lang="fr-CH" sz="3600" dirty="0" smtClean="0">
                <a:solidFill>
                  <a:srgbClr val="E50050"/>
                </a:solidFill>
              </a:rPr>
              <a:t>Praxis</a:t>
            </a:r>
            <a:r>
              <a:rPr lang="fr-CH" sz="3600" dirty="0">
                <a:solidFill>
                  <a:srgbClr val="E50050"/>
                </a:solidFill>
              </a:rPr>
              <a:t>: Prävention und </a:t>
            </a:r>
            <a:r>
              <a:rPr lang="fr-CH" sz="3600" dirty="0" smtClean="0">
                <a:solidFill>
                  <a:srgbClr val="E50050"/>
                </a:solidFill>
              </a:rPr>
              <a:t>Massnahmen</a:t>
            </a:r>
          </a:p>
          <a:p>
            <a:endParaRPr lang="fr-CH" kern="0" dirty="0">
              <a:solidFill>
                <a:srgbClr val="E50050"/>
              </a:solidFill>
              <a:latin typeface="Verdana"/>
            </a:endParaRPr>
          </a:p>
          <a:p>
            <a:pPr lvl="0" defTabSz="1041184" fontAlgn="base">
              <a:spcBef>
                <a:spcPct val="20000"/>
              </a:spcBef>
              <a:spcAft>
                <a:spcPct val="0"/>
              </a:spcAft>
            </a:pPr>
            <a:r>
              <a:rPr lang="fr-CH" sz="1500" kern="0" dirty="0" smtClean="0">
                <a:latin typeface="Verdana"/>
              </a:rPr>
              <a:t>Serena Dankwa, 15. Februar 2018</a:t>
            </a:r>
            <a:endParaRPr lang="fr-CH" sz="1500" kern="0" dirty="0">
              <a:latin typeface="Verdana"/>
            </a:endParaRPr>
          </a:p>
          <a:p>
            <a:pPr lvl="0" defTabSz="1041184" fontAlgn="base">
              <a:spcBef>
                <a:spcPct val="20000"/>
              </a:spcBef>
              <a:spcAft>
                <a:spcPct val="0"/>
              </a:spcAft>
            </a:pPr>
            <a:endParaRPr lang="de-CH" sz="1500" kern="0" dirty="0">
              <a:solidFill>
                <a:srgbClr val="E50050"/>
              </a:solidFill>
              <a:latin typeface="Verdana"/>
            </a:endParaRPr>
          </a:p>
          <a:p>
            <a:pPr lvl="0" defTabSz="1041184" fontAlgn="base">
              <a:spcBef>
                <a:spcPct val="20000"/>
              </a:spcBef>
              <a:spcAft>
                <a:spcPct val="0"/>
              </a:spcAft>
            </a:pPr>
            <a:endParaRPr lang="fr-CH" sz="1500" kern="0" dirty="0">
              <a:solidFill>
                <a:srgbClr val="E50050"/>
              </a:solidFill>
              <a:latin typeface="Verdana"/>
            </a:endParaRPr>
          </a:p>
          <a:p>
            <a:pPr lvl="0" defTabSz="1041184" fontAlgn="base">
              <a:spcBef>
                <a:spcPct val="20000"/>
              </a:spcBef>
              <a:spcAft>
                <a:spcPct val="0"/>
              </a:spcAft>
            </a:pPr>
            <a:r>
              <a:rPr lang="fr-CH" sz="1500" kern="0" dirty="0">
                <a:solidFill>
                  <a:srgbClr val="E50050"/>
                </a:solidFill>
                <a:latin typeface="Verdana"/>
              </a:rPr>
              <a:t>© FIZ 2018</a:t>
            </a:r>
          </a:p>
        </p:txBody>
      </p:sp>
    </p:spTree>
    <p:extLst>
      <p:ext uri="{BB962C8B-B14F-4D97-AF65-F5344CB8AC3E}">
        <p14:creationId xmlns:p14="http://schemas.microsoft.com/office/powerpoint/2010/main" val="6232314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CH" sz="4000" dirty="0" smtClean="0"/>
              <a:t>Opferschutzprogramm FIZ </a:t>
            </a:r>
            <a:r>
              <a:rPr lang="de-CH" sz="4000" dirty="0" err="1" smtClean="0"/>
              <a:t>Makasi</a:t>
            </a:r>
            <a:endParaRPr lang="de-CH" sz="4000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838200" y="1564951"/>
            <a:ext cx="10515600" cy="4612012"/>
          </a:xfrm>
        </p:spPr>
        <p:txBody>
          <a:bodyPr>
            <a:normAutofit fontScale="92500"/>
          </a:bodyPr>
          <a:lstStyle/>
          <a:p>
            <a:pPr marL="0" indent="0">
              <a:lnSpc>
                <a:spcPts val="1933"/>
              </a:lnSpc>
              <a:spcBef>
                <a:spcPct val="0"/>
              </a:spcBef>
              <a:spcAft>
                <a:spcPts val="580"/>
              </a:spcAft>
              <a:buNone/>
            </a:pPr>
            <a:r>
              <a:rPr lang="de-DE" sz="2000" b="1" dirty="0" smtClean="0"/>
              <a:t>Angebot</a:t>
            </a:r>
          </a:p>
          <a:p>
            <a:pPr>
              <a:lnSpc>
                <a:spcPts val="1933"/>
              </a:lnSpc>
              <a:spcBef>
                <a:spcPct val="0"/>
              </a:spcBef>
              <a:spcAft>
                <a:spcPts val="580"/>
              </a:spcAft>
            </a:pPr>
            <a:endParaRPr lang="de-DE" sz="2000" b="1" dirty="0"/>
          </a:p>
          <a:p>
            <a:pPr marL="285750" indent="-285750">
              <a:lnSpc>
                <a:spcPts val="1933"/>
              </a:lnSpc>
              <a:spcBef>
                <a:spcPct val="0"/>
              </a:spcBef>
              <a:spcAft>
                <a:spcPts val="580"/>
              </a:spcAft>
            </a:pPr>
            <a:r>
              <a:rPr lang="de-DE" sz="2000" dirty="0" smtClean="0"/>
              <a:t>Opferidentifizierung:</a:t>
            </a:r>
            <a:br>
              <a:rPr lang="de-DE" sz="2000" dirty="0" smtClean="0"/>
            </a:br>
            <a:r>
              <a:rPr lang="de-DE" sz="2000" dirty="0" smtClean="0">
                <a:solidFill>
                  <a:srgbClr val="C3365B"/>
                </a:solidFill>
              </a:rPr>
              <a:t>Krisenintervention</a:t>
            </a:r>
            <a:r>
              <a:rPr lang="de-DE" sz="2000" dirty="0">
                <a:solidFill>
                  <a:srgbClr val="C3365B"/>
                </a:solidFill>
              </a:rPr>
              <a:t>, psychosoziale Begleitung &amp; Unterbringung (Schutzwohnung)</a:t>
            </a:r>
            <a:endParaRPr lang="de-DE" sz="2000" dirty="0"/>
          </a:p>
          <a:p>
            <a:pPr marL="285750" indent="-285750">
              <a:lnSpc>
                <a:spcPts val="1933"/>
              </a:lnSpc>
              <a:spcBef>
                <a:spcPct val="0"/>
              </a:spcBef>
              <a:spcAft>
                <a:spcPts val="580"/>
              </a:spcAft>
            </a:pPr>
            <a:r>
              <a:rPr lang="de-DE" sz="2000" dirty="0"/>
              <a:t>Antrag auf Aufenthaltsbewilligung</a:t>
            </a:r>
          </a:p>
          <a:p>
            <a:pPr marL="285750" indent="-285750">
              <a:lnSpc>
                <a:spcPts val="1933"/>
              </a:lnSpc>
              <a:spcBef>
                <a:spcPct val="0"/>
              </a:spcBef>
              <a:spcAft>
                <a:spcPts val="580"/>
              </a:spcAft>
            </a:pPr>
            <a:r>
              <a:rPr lang="de-DE" sz="2000" dirty="0"/>
              <a:t>Organisation finanzieller Hilfe (OHG oder Sozialhilfe)</a:t>
            </a:r>
          </a:p>
          <a:p>
            <a:pPr marL="285750" indent="-285750">
              <a:lnSpc>
                <a:spcPts val="1933"/>
              </a:lnSpc>
              <a:spcBef>
                <a:spcPct val="0"/>
              </a:spcBef>
              <a:spcAft>
                <a:spcPts val="580"/>
              </a:spcAft>
            </a:pPr>
            <a:r>
              <a:rPr lang="de-DE" sz="2000" dirty="0"/>
              <a:t>Begleitung im Strafverfahren</a:t>
            </a:r>
          </a:p>
          <a:p>
            <a:pPr marL="285750" indent="-285750">
              <a:lnSpc>
                <a:spcPts val="1933"/>
              </a:lnSpc>
              <a:spcBef>
                <a:spcPct val="0"/>
              </a:spcBef>
              <a:spcAft>
                <a:spcPts val="580"/>
              </a:spcAft>
            </a:pPr>
            <a:r>
              <a:rPr lang="de-DE" sz="2000" dirty="0"/>
              <a:t>Unterstützung bei Integration in der Schweiz oder bei der Rückkehr in die Heimat</a:t>
            </a:r>
          </a:p>
          <a:p>
            <a:pPr marL="285750" indent="-285750">
              <a:lnSpc>
                <a:spcPts val="1933"/>
              </a:lnSpc>
              <a:spcBef>
                <a:spcPct val="0"/>
              </a:spcBef>
              <a:spcAft>
                <a:spcPts val="580"/>
              </a:spcAft>
            </a:pPr>
            <a:endParaRPr lang="de-DE" sz="2000" dirty="0" smtClean="0"/>
          </a:p>
          <a:p>
            <a:pPr marL="285750" indent="-285750">
              <a:lnSpc>
                <a:spcPts val="1933"/>
              </a:lnSpc>
              <a:spcBef>
                <a:spcPct val="0"/>
              </a:spcBef>
              <a:spcAft>
                <a:spcPts val="580"/>
              </a:spcAft>
            </a:pPr>
            <a:r>
              <a:rPr lang="de-DE" sz="2000" dirty="0" smtClean="0"/>
              <a:t>Vernetzung aller Beteiligten</a:t>
            </a:r>
          </a:p>
          <a:p>
            <a:pPr marL="285750" indent="-285750">
              <a:lnSpc>
                <a:spcPts val="1933"/>
              </a:lnSpc>
              <a:spcBef>
                <a:spcPct val="0"/>
              </a:spcBef>
              <a:spcAft>
                <a:spcPts val="580"/>
              </a:spcAft>
            </a:pPr>
            <a:r>
              <a:rPr lang="de-DE" sz="2000" dirty="0" smtClean="0"/>
              <a:t>Leistungsvereinbarungen </a:t>
            </a:r>
            <a:r>
              <a:rPr lang="de-DE" sz="2000" dirty="0"/>
              <a:t>mit 10 Kantonen</a:t>
            </a:r>
          </a:p>
          <a:p>
            <a:pPr>
              <a:lnSpc>
                <a:spcPts val="1933"/>
              </a:lnSpc>
              <a:spcBef>
                <a:spcPct val="0"/>
              </a:spcBef>
              <a:spcAft>
                <a:spcPts val="580"/>
              </a:spcAft>
            </a:pPr>
            <a:endParaRPr lang="de-DE" sz="2000" b="1" dirty="0"/>
          </a:p>
          <a:p>
            <a:pPr marL="0" indent="0">
              <a:lnSpc>
                <a:spcPts val="1933"/>
              </a:lnSpc>
              <a:spcBef>
                <a:spcPct val="0"/>
              </a:spcBef>
              <a:spcAft>
                <a:spcPts val="580"/>
              </a:spcAft>
              <a:buNone/>
            </a:pPr>
            <a:r>
              <a:rPr lang="de-DE" sz="2000" b="1" dirty="0"/>
              <a:t>Zahlen</a:t>
            </a:r>
          </a:p>
          <a:p>
            <a:pPr marL="285750" indent="-285750">
              <a:lnSpc>
                <a:spcPts val="1933"/>
              </a:lnSpc>
              <a:spcBef>
                <a:spcPct val="0"/>
              </a:spcBef>
              <a:spcAft>
                <a:spcPts val="580"/>
              </a:spcAft>
            </a:pPr>
            <a:r>
              <a:rPr lang="de-DE" sz="2000" dirty="0"/>
              <a:t>Jährlich ca. 200 Fälle von Menschenhandel </a:t>
            </a:r>
            <a:r>
              <a:rPr lang="de-DE" sz="2000" dirty="0" smtClean="0"/>
              <a:t>(2016: 233 Fälle)</a:t>
            </a:r>
            <a:endParaRPr lang="de-CH" sz="2000" dirty="0" smtClean="0"/>
          </a:p>
          <a:p>
            <a:pPr marL="0" indent="0">
              <a:buNone/>
            </a:pP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35576180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sz="3600" dirty="0"/>
              <a:t>Kantonale Ebene: Runder Tisch gegen Menschenhandel</a:t>
            </a:r>
            <a:endParaRPr lang="de-CH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 rot="10800000" flipV="1">
            <a:off x="1700811" y="4014439"/>
            <a:ext cx="2290431" cy="129278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e-CH" sz="2000" dirty="0" smtClean="0"/>
              <a:t>Kantonale Opferhilfe</a:t>
            </a:r>
            <a:endParaRPr lang="de-CH" sz="2000" dirty="0"/>
          </a:p>
        </p:txBody>
      </p:sp>
      <p:pic>
        <p:nvPicPr>
          <p:cNvPr id="5" name="Picture 6" descr="MCj03972380000[1]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2925400" y="1564952"/>
            <a:ext cx="5918832" cy="4649490"/>
          </a:xfrm>
          <a:prstGeom prst="rect">
            <a:avLst/>
          </a:prstGeom>
        </p:spPr>
      </p:pic>
      <p:sp>
        <p:nvSpPr>
          <p:cNvPr id="8" name="Textfeld 7"/>
          <p:cNvSpPr txBox="1"/>
          <p:nvPr/>
        </p:nvSpPr>
        <p:spPr>
          <a:xfrm>
            <a:off x="1020488" y="2925778"/>
            <a:ext cx="2562560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2000" dirty="0">
                <a:latin typeface="Verdana"/>
                <a:cs typeface="Verdana"/>
              </a:rPr>
              <a:t>Opferbetreuende Fachstelle</a:t>
            </a:r>
            <a:endParaRPr lang="de-DE" sz="2000" dirty="0">
              <a:latin typeface="Verdana"/>
              <a:cs typeface="Verdana"/>
            </a:endParaRPr>
          </a:p>
          <a:p>
            <a:endParaRPr lang="de-DE" dirty="0"/>
          </a:p>
        </p:txBody>
      </p:sp>
      <p:sp>
        <p:nvSpPr>
          <p:cNvPr id="9" name="Textfeld 8"/>
          <p:cNvSpPr txBox="1"/>
          <p:nvPr/>
        </p:nvSpPr>
        <p:spPr>
          <a:xfrm>
            <a:off x="2743980" y="1973199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de-DE" dirty="0"/>
          </a:p>
        </p:txBody>
      </p:sp>
      <p:sp>
        <p:nvSpPr>
          <p:cNvPr id="10" name="Text Box 139"/>
          <p:cNvSpPr txBox="1">
            <a:spLocks noChangeArrowheads="1"/>
          </p:cNvSpPr>
          <p:nvPr/>
        </p:nvSpPr>
        <p:spPr bwMode="auto">
          <a:xfrm>
            <a:off x="2335784" y="1810657"/>
            <a:ext cx="2835854" cy="4129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104147" tIns="52072" rIns="104147" bIns="52072">
            <a:spAutoFit/>
          </a:bodyPr>
          <a:lstStyle/>
          <a:p>
            <a:pPr marL="390539" indent="-390539">
              <a:spcBef>
                <a:spcPct val="50000"/>
              </a:spcBef>
              <a:defRPr/>
            </a:pPr>
            <a:r>
              <a:rPr lang="de-CH" sz="2000" dirty="0">
                <a:latin typeface="Verdana"/>
                <a:cs typeface="Verdana"/>
              </a:rPr>
              <a:t>Migrationsbehörden</a:t>
            </a:r>
            <a:endParaRPr lang="de-DE" sz="2000" dirty="0">
              <a:latin typeface="Verdana"/>
              <a:cs typeface="Verdana"/>
            </a:endParaRPr>
          </a:p>
        </p:txBody>
      </p:sp>
      <p:sp>
        <p:nvSpPr>
          <p:cNvPr id="11" name="Text Box 145"/>
          <p:cNvSpPr txBox="1">
            <a:spLocks noChangeArrowheads="1"/>
          </p:cNvSpPr>
          <p:nvPr/>
        </p:nvSpPr>
        <p:spPr bwMode="auto">
          <a:xfrm>
            <a:off x="7043680" y="1629205"/>
            <a:ext cx="3796173" cy="4129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104147" tIns="52072" rIns="104147" bIns="52072">
            <a:spAutoFit/>
          </a:bodyPr>
          <a:lstStyle/>
          <a:p>
            <a:pPr marL="390539" indent="-390539">
              <a:spcBef>
                <a:spcPct val="50000"/>
              </a:spcBef>
              <a:defRPr/>
            </a:pPr>
            <a:r>
              <a:rPr lang="de-CH" sz="2000" dirty="0">
                <a:latin typeface="Verdana"/>
                <a:cs typeface="Verdana"/>
              </a:rPr>
              <a:t>Kantonspolizei</a:t>
            </a:r>
            <a:endParaRPr lang="de-DE" sz="2000" dirty="0">
              <a:latin typeface="Verdana"/>
              <a:cs typeface="Verdana"/>
            </a:endParaRPr>
          </a:p>
        </p:txBody>
      </p:sp>
      <p:sp>
        <p:nvSpPr>
          <p:cNvPr id="12" name="Textfeld 11"/>
          <p:cNvSpPr txBox="1"/>
          <p:nvPr/>
        </p:nvSpPr>
        <p:spPr>
          <a:xfrm>
            <a:off x="9569912" y="2721654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de-DE" dirty="0"/>
          </a:p>
        </p:txBody>
      </p:sp>
      <p:sp>
        <p:nvSpPr>
          <p:cNvPr id="13" name="Textfeld 12"/>
          <p:cNvSpPr txBox="1"/>
          <p:nvPr/>
        </p:nvSpPr>
        <p:spPr>
          <a:xfrm>
            <a:off x="8345326" y="2426808"/>
            <a:ext cx="376793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2000" dirty="0">
                <a:latin typeface="Verdana"/>
                <a:cs typeface="Verdana"/>
              </a:rPr>
              <a:t>Staatsanwaltschaft</a:t>
            </a:r>
            <a:endParaRPr lang="de-DE" sz="2000" dirty="0">
              <a:latin typeface="Verdana"/>
              <a:cs typeface="Verdana"/>
            </a:endParaRPr>
          </a:p>
        </p:txBody>
      </p:sp>
      <p:sp>
        <p:nvSpPr>
          <p:cNvPr id="14" name="Textfeld 13"/>
          <p:cNvSpPr txBox="1"/>
          <p:nvPr/>
        </p:nvSpPr>
        <p:spPr>
          <a:xfrm>
            <a:off x="8662811" y="3583511"/>
            <a:ext cx="162730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2000" dirty="0">
                <a:latin typeface="Verdana"/>
                <a:cs typeface="Verdana"/>
              </a:rPr>
              <a:t>Sozialhilfe</a:t>
            </a:r>
            <a:endParaRPr lang="de-DE" sz="2000" dirty="0">
              <a:latin typeface="Verdana"/>
              <a:cs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16340566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4" name="Bild 3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864720" cy="602128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2236957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4" name="Inhaltsplatzhalter 5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40" y="0"/>
            <a:ext cx="9559450" cy="5987638"/>
          </a:xfrm>
        </p:spPr>
      </p:pic>
    </p:spTree>
    <p:extLst>
      <p:ext uri="{BB962C8B-B14F-4D97-AF65-F5344CB8AC3E}">
        <p14:creationId xmlns:p14="http://schemas.microsoft.com/office/powerpoint/2010/main" val="284015517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8200" y="567011"/>
            <a:ext cx="10515600" cy="1123677"/>
          </a:xfrm>
        </p:spPr>
        <p:txBody>
          <a:bodyPr/>
          <a:lstStyle/>
          <a:p>
            <a:r>
              <a:rPr lang="de-DE" sz="3600" dirty="0"/>
              <a:t>Was macht Menschen </a:t>
            </a:r>
            <a:r>
              <a:rPr lang="de-DE" sz="3600" dirty="0" smtClean="0"/>
              <a:t>vulnerabel?</a:t>
            </a:r>
            <a:r>
              <a:rPr lang="de-DE" sz="3600" dirty="0"/>
              <a:t/>
            </a:r>
            <a:br>
              <a:rPr lang="de-DE" sz="3600" dirty="0"/>
            </a:br>
            <a:endParaRPr lang="de-CH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838200" y="1825625"/>
            <a:ext cx="9250905" cy="4351338"/>
          </a:xfrm>
        </p:spPr>
        <p:txBody>
          <a:bodyPr/>
          <a:lstStyle/>
          <a:p>
            <a:pPr marL="333593" indent="-333593" defTabSz="890954">
              <a:spcAft>
                <a:spcPts val="513"/>
              </a:spcAft>
            </a:pPr>
            <a:r>
              <a:rPr lang="de-CH" sz="2400" dirty="0"/>
              <a:t>Geo-politische Verteilungsungerechtigkeit:</a:t>
            </a:r>
            <a:br>
              <a:rPr lang="de-CH" sz="2400" dirty="0"/>
            </a:br>
            <a:r>
              <a:rPr lang="de-CH" sz="2000" dirty="0" smtClean="0"/>
              <a:t>Perspektivlosigkeit </a:t>
            </a:r>
            <a:r>
              <a:rPr lang="de-CH" sz="2000" dirty="0"/>
              <a:t>in Herkunftsregion, repressive Einreise-/Ausländergesetze in Zielländern, Nachfrage</a:t>
            </a:r>
          </a:p>
          <a:p>
            <a:pPr marL="333593" indent="-333593" defTabSz="890954">
              <a:spcAft>
                <a:spcPts val="513"/>
              </a:spcAft>
            </a:pPr>
            <a:r>
              <a:rPr lang="de-CH" sz="2400" dirty="0"/>
              <a:t>Prekäre sozio-ökonomische Positionierung: </a:t>
            </a:r>
            <a:r>
              <a:rPr lang="de-CH" sz="2000" dirty="0"/>
              <a:t/>
            </a:r>
            <a:br>
              <a:rPr lang="de-CH" sz="2000" dirty="0"/>
            </a:br>
            <a:r>
              <a:rPr lang="de-CH" sz="2000" dirty="0" smtClean="0"/>
              <a:t>Alter</a:t>
            </a:r>
            <a:r>
              <a:rPr lang="de-CH" sz="2000" dirty="0"/>
              <a:t>, sex. Identität, </a:t>
            </a:r>
            <a:r>
              <a:rPr lang="de-CH" sz="2000" dirty="0" err="1"/>
              <a:t>ethnisierte</a:t>
            </a:r>
            <a:r>
              <a:rPr lang="de-CH" sz="2000" dirty="0"/>
              <a:t> Minderheit, psych./phys. Beeinträchtigungen, Gender, Verantwortung für Dritte</a:t>
            </a:r>
          </a:p>
          <a:p>
            <a:pPr marL="333593" indent="-333593" defTabSz="890954">
              <a:spcAft>
                <a:spcPts val="513"/>
              </a:spcAft>
            </a:pPr>
            <a:r>
              <a:rPr lang="de-CH" sz="2400" dirty="0" smtClean="0"/>
              <a:t>Mangel </a:t>
            </a:r>
            <a:r>
              <a:rPr lang="de-CH" sz="2400" dirty="0"/>
              <a:t>an emotionalen Ressourcen</a:t>
            </a:r>
            <a:r>
              <a:rPr lang="de-CH" sz="1600" dirty="0"/>
              <a:t>: </a:t>
            </a:r>
            <a:br>
              <a:rPr lang="de-CH" sz="1600" dirty="0"/>
            </a:br>
            <a:r>
              <a:rPr lang="de-CH" sz="2000" dirty="0"/>
              <a:t>frühe Verluste, frühe Gewalterfahrungen </a:t>
            </a:r>
          </a:p>
          <a:p>
            <a:pPr marL="333593" indent="-333593" defTabSz="890954">
              <a:spcAft>
                <a:spcPts val="513"/>
              </a:spcAft>
            </a:pPr>
            <a:r>
              <a:rPr lang="de-CH" sz="2400" dirty="0"/>
              <a:t>Lebenskrisen und Umbrüche</a:t>
            </a:r>
          </a:p>
        </p:txBody>
      </p:sp>
    </p:spTree>
    <p:extLst>
      <p:ext uri="{BB962C8B-B14F-4D97-AF65-F5344CB8AC3E}">
        <p14:creationId xmlns:p14="http://schemas.microsoft.com/office/powerpoint/2010/main" val="23096283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55814" y="1302451"/>
            <a:ext cx="10515600" cy="877734"/>
          </a:xfrm>
        </p:spPr>
        <p:txBody>
          <a:bodyPr/>
          <a:lstStyle/>
          <a:p>
            <a:r>
              <a:rPr lang="de-DE" sz="4000" dirty="0" smtClean="0"/>
              <a:t>Stolpersteine</a:t>
            </a:r>
            <a:endParaRPr lang="de-DE" sz="4000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1850" y="2515599"/>
            <a:ext cx="10515600" cy="3574052"/>
          </a:xfrm>
        </p:spPr>
        <p:txBody>
          <a:bodyPr>
            <a:normAutofit/>
          </a:bodyPr>
          <a:lstStyle/>
          <a:p>
            <a:pPr lvl="0"/>
            <a:r>
              <a:rPr lang="de-CH" sz="3200" dirty="0" smtClean="0"/>
              <a:t>Tatort </a:t>
            </a:r>
            <a:r>
              <a:rPr lang="de-CH" sz="3200" dirty="0"/>
              <a:t>nicht Schweiz / Tatkanton nicht bekannt</a:t>
            </a:r>
          </a:p>
          <a:p>
            <a:pPr lvl="0"/>
            <a:r>
              <a:rPr lang="de-CH" sz="3200" dirty="0" smtClean="0"/>
              <a:t>Zuständigkeit </a:t>
            </a:r>
            <a:r>
              <a:rPr lang="de-CH" sz="3200" dirty="0"/>
              <a:t>vor Platzierung im Kanton/Finanzierung</a:t>
            </a:r>
          </a:p>
          <a:p>
            <a:pPr lvl="0"/>
            <a:r>
              <a:rPr lang="de-CH" sz="3200" dirty="0" smtClean="0"/>
              <a:t>Dublin </a:t>
            </a:r>
            <a:r>
              <a:rPr lang="de-CH" sz="3200" dirty="0"/>
              <a:t>Praxis der </a:t>
            </a:r>
            <a:r>
              <a:rPr lang="de-CH" sz="3200"/>
              <a:t>Schweiz </a:t>
            </a:r>
            <a:r>
              <a:rPr lang="de-CH" sz="3200" smtClean="0"/>
              <a:t/>
            </a:r>
            <a:br>
              <a:rPr lang="de-CH" sz="3200" smtClean="0"/>
            </a:br>
            <a:r>
              <a:rPr lang="de-CH" sz="3200" smtClean="0"/>
              <a:t>(</a:t>
            </a:r>
            <a:r>
              <a:rPr lang="de-CH" sz="3200" dirty="0"/>
              <a:t>Überstellung, auch wenn Tatort CH und Kooperation)</a:t>
            </a:r>
          </a:p>
          <a:p>
            <a:pPr lvl="0"/>
            <a:r>
              <a:rPr lang="de-CH" sz="3200" dirty="0" smtClean="0"/>
              <a:t>Fehlende </a:t>
            </a:r>
            <a:r>
              <a:rPr lang="de-CH" sz="3200" dirty="0"/>
              <a:t>Zusammenarbeit mit </a:t>
            </a:r>
            <a:r>
              <a:rPr lang="de-CH" sz="3200" dirty="0" smtClean="0"/>
              <a:t>NGOs</a:t>
            </a:r>
            <a:endParaRPr lang="de-CH" sz="3200" dirty="0"/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19237853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feld 2"/>
          <p:cNvSpPr txBox="1"/>
          <p:nvPr/>
        </p:nvSpPr>
        <p:spPr>
          <a:xfrm>
            <a:off x="771034" y="2948458"/>
            <a:ext cx="7778390" cy="30562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ct val="30000"/>
              </a:spcAft>
            </a:pPr>
            <a:endParaRPr lang="de-DE" dirty="0"/>
          </a:p>
          <a:p>
            <a:pPr>
              <a:spcAft>
                <a:spcPct val="30000"/>
              </a:spcAft>
            </a:pPr>
            <a:r>
              <a:rPr lang="fr-FR" sz="2400" b="1" dirty="0" smtClean="0"/>
              <a:t>FIZ </a:t>
            </a:r>
            <a:br>
              <a:rPr lang="fr-FR" sz="2400" b="1" dirty="0" smtClean="0"/>
            </a:br>
            <a:r>
              <a:rPr lang="fr-FR" sz="2400" dirty="0" err="1" smtClean="0"/>
              <a:t>Badenerstr</a:t>
            </a:r>
            <a:r>
              <a:rPr lang="fr-FR" sz="2400" dirty="0" smtClean="0"/>
              <a:t>. </a:t>
            </a:r>
            <a:r>
              <a:rPr lang="fr-FR" sz="2400" dirty="0"/>
              <a:t>682</a:t>
            </a:r>
            <a:br>
              <a:rPr lang="fr-FR" sz="2400" dirty="0"/>
            </a:br>
            <a:r>
              <a:rPr lang="fr-FR" sz="2400" dirty="0" smtClean="0"/>
              <a:t>CH-8048 </a:t>
            </a:r>
            <a:r>
              <a:rPr lang="fr-FR" sz="2400" dirty="0"/>
              <a:t>Zürich</a:t>
            </a:r>
            <a:br>
              <a:rPr lang="fr-FR" sz="2400" dirty="0"/>
            </a:br>
            <a:r>
              <a:rPr lang="fr-FR" sz="2400" dirty="0" smtClean="0"/>
              <a:t>Tel: </a:t>
            </a:r>
            <a:r>
              <a:rPr lang="fr-FR" sz="2400" dirty="0"/>
              <a:t>044 436 90 00</a:t>
            </a:r>
            <a:br>
              <a:rPr lang="fr-FR" sz="2400" dirty="0"/>
            </a:br>
            <a:r>
              <a:rPr lang="fr-FR" sz="2400" dirty="0"/>
              <a:t>Mail: </a:t>
            </a:r>
            <a:r>
              <a:rPr lang="fr-FR" sz="2400" dirty="0" err="1"/>
              <a:t>contact@fiz-info.ch</a:t>
            </a:r>
            <a:r>
              <a:rPr lang="fr-FR" sz="2400" dirty="0"/>
              <a:t/>
            </a:r>
            <a:br>
              <a:rPr lang="fr-FR" sz="2400" dirty="0"/>
            </a:br>
            <a:r>
              <a:rPr lang="fr-FR" sz="2400" dirty="0" err="1"/>
              <a:t>Homepage</a:t>
            </a:r>
            <a:r>
              <a:rPr lang="fr-FR" sz="2400" dirty="0"/>
              <a:t>: </a:t>
            </a:r>
            <a:r>
              <a:rPr lang="fr-FR" sz="2400" dirty="0" err="1"/>
              <a:t>www.fiz-info.ch</a:t>
            </a:r>
            <a:endParaRPr lang="de-DE" sz="2400" dirty="0"/>
          </a:p>
          <a:p>
            <a:endParaRPr lang="de-DE" dirty="0"/>
          </a:p>
        </p:txBody>
      </p:sp>
      <p:sp>
        <p:nvSpPr>
          <p:cNvPr id="4" name="Textfeld 3"/>
          <p:cNvSpPr txBox="1"/>
          <p:nvPr/>
        </p:nvSpPr>
        <p:spPr>
          <a:xfrm>
            <a:off x="634970" y="1474227"/>
            <a:ext cx="610025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000" dirty="0" err="1">
                <a:solidFill>
                  <a:srgbClr val="E50050"/>
                </a:solidFill>
              </a:rPr>
              <a:t>Vielen</a:t>
            </a:r>
            <a:r>
              <a:rPr lang="fr-FR" dirty="0">
                <a:solidFill>
                  <a:srgbClr val="E50050"/>
                </a:solidFill>
              </a:rPr>
              <a:t> </a:t>
            </a:r>
            <a:r>
              <a:rPr lang="fr-FR" dirty="0" smtClean="0">
                <a:solidFill>
                  <a:srgbClr val="E50050"/>
                </a:solidFill>
              </a:rPr>
              <a:t> </a:t>
            </a:r>
            <a:r>
              <a:rPr lang="fr-FR" sz="4000" dirty="0" err="1" smtClean="0">
                <a:solidFill>
                  <a:srgbClr val="E50050"/>
                </a:solidFill>
              </a:rPr>
              <a:t>Dank</a:t>
            </a:r>
            <a:r>
              <a:rPr lang="de-DE" sz="4000" dirty="0" smtClean="0">
                <a:solidFill>
                  <a:srgbClr val="E50050"/>
                </a:solidFill>
              </a:rPr>
              <a:t> !</a:t>
            </a:r>
            <a:endParaRPr lang="de-DE" sz="4000" dirty="0">
              <a:solidFill>
                <a:srgbClr val="E50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087557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 descr="M:\7 Öffentlichkeitsarbeit\2 Bildungsarbeit\Publikationen\Rundbriefe\RB 54\Fotos\Fotos Nadja Rundbrief\Landschaft_fenster_1.tif"/>
          <p:cNvPicPr>
            <a:picLocks noChangeAspect="1" noChangeArrowheads="1"/>
          </p:cNvPicPr>
          <p:nvPr/>
        </p:nvPicPr>
        <p:blipFill>
          <a:blip r:embed="rId3" cstate="print">
            <a:lum bright="55000"/>
          </a:blip>
          <a:srcRect/>
          <a:stretch>
            <a:fillRect/>
          </a:stretch>
        </p:blipFill>
        <p:spPr bwMode="auto">
          <a:xfrm>
            <a:off x="0" y="1013014"/>
            <a:ext cx="12192000" cy="5027862"/>
          </a:xfrm>
          <a:prstGeom prst="rect">
            <a:avLst/>
          </a:prstGeom>
          <a:noFill/>
        </p:spPr>
      </p:pic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CH" sz="3600" b="0" dirty="0" smtClean="0"/>
              <a:t>Stolpersteine</a:t>
            </a:r>
            <a:endParaRPr lang="de-DE" sz="3600" b="0" dirty="0" smtClean="0"/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5031" y="2645437"/>
            <a:ext cx="9474015" cy="3068956"/>
          </a:xfrm>
        </p:spPr>
        <p:txBody>
          <a:bodyPr/>
          <a:lstStyle/>
          <a:p>
            <a:pPr eaLnBrk="1" hangingPunct="1"/>
            <a:r>
              <a:rPr lang="fr-CH" sz="2100" b="1" dirty="0" err="1" smtClean="0"/>
              <a:t>Kantonale</a:t>
            </a:r>
            <a:r>
              <a:rPr lang="fr-CH" sz="2100" b="1" dirty="0" smtClean="0"/>
              <a:t> </a:t>
            </a:r>
            <a:r>
              <a:rPr lang="fr-CH" sz="2100" b="1" dirty="0" err="1" smtClean="0"/>
              <a:t>Unterschiede</a:t>
            </a:r>
            <a:r>
              <a:rPr lang="fr-CH" sz="2100" b="1" dirty="0" smtClean="0"/>
              <a:t> </a:t>
            </a:r>
            <a:r>
              <a:rPr lang="fr-CH" sz="2100" dirty="0" err="1" smtClean="0"/>
              <a:t>generieren</a:t>
            </a:r>
            <a:r>
              <a:rPr lang="fr-CH" sz="2100" dirty="0" smtClean="0"/>
              <a:t> </a:t>
            </a:r>
            <a:r>
              <a:rPr lang="fr-CH" sz="2100" dirty="0" err="1" smtClean="0"/>
              <a:t>Rechtsunsicherheit</a:t>
            </a:r>
            <a:r>
              <a:rPr lang="fr-CH" sz="2100" dirty="0" smtClean="0"/>
              <a:t> und </a:t>
            </a:r>
            <a:r>
              <a:rPr lang="fr-CH" sz="2100" dirty="0" err="1" smtClean="0"/>
              <a:t>Rechtsungleichheit</a:t>
            </a:r>
            <a:endParaRPr lang="fr-CH" sz="2100" dirty="0" smtClean="0"/>
          </a:p>
          <a:p>
            <a:pPr eaLnBrk="1" hangingPunct="1">
              <a:buNone/>
            </a:pPr>
            <a:endParaRPr lang="fr-CH" sz="2100" dirty="0" smtClean="0"/>
          </a:p>
          <a:p>
            <a:pPr eaLnBrk="1" hangingPunct="1"/>
            <a:r>
              <a:rPr lang="fr-CH" sz="2100" b="1" dirty="0" err="1" smtClean="0"/>
              <a:t>Zu</a:t>
            </a:r>
            <a:r>
              <a:rPr lang="fr-CH" sz="2100" b="1" dirty="0" smtClean="0"/>
              <a:t> </a:t>
            </a:r>
            <a:r>
              <a:rPr lang="fr-CH" sz="2100" b="1" dirty="0" err="1" smtClean="0"/>
              <a:t>wenige</a:t>
            </a:r>
            <a:r>
              <a:rPr lang="fr-CH" sz="2100" b="1" dirty="0" smtClean="0"/>
              <a:t> </a:t>
            </a:r>
            <a:r>
              <a:rPr lang="fr-CH" sz="2100" dirty="0" err="1" smtClean="0"/>
              <a:t>Opfer</a:t>
            </a:r>
            <a:r>
              <a:rPr lang="fr-CH" sz="2100" dirty="0" smtClean="0"/>
              <a:t> </a:t>
            </a:r>
            <a:r>
              <a:rPr lang="fr-CH" sz="2100" dirty="0" err="1" smtClean="0"/>
              <a:t>werden</a:t>
            </a:r>
            <a:r>
              <a:rPr lang="fr-CH" sz="2100" dirty="0" smtClean="0"/>
              <a:t> </a:t>
            </a:r>
            <a:r>
              <a:rPr lang="fr-CH" sz="2100" b="1" dirty="0" err="1" smtClean="0"/>
              <a:t>identifiziert</a:t>
            </a:r>
            <a:endParaRPr lang="fr-CH" sz="2100" b="1" dirty="0" smtClean="0"/>
          </a:p>
          <a:p>
            <a:pPr eaLnBrk="1" hangingPunct="1">
              <a:buNone/>
            </a:pPr>
            <a:endParaRPr lang="fr-CH" sz="2100" dirty="0" smtClean="0"/>
          </a:p>
          <a:p>
            <a:pPr eaLnBrk="1" hangingPunct="1"/>
            <a:r>
              <a:rPr lang="fr-CH" sz="2100" b="1" dirty="0" err="1" smtClean="0"/>
              <a:t>Aufenthalt</a:t>
            </a:r>
            <a:r>
              <a:rPr lang="fr-CH" sz="2100" dirty="0" smtClean="0"/>
              <a:t> </a:t>
            </a:r>
            <a:r>
              <a:rPr lang="fr-CH" sz="2100" dirty="0" err="1" smtClean="0"/>
              <a:t>nicht</a:t>
            </a:r>
            <a:r>
              <a:rPr lang="fr-CH" sz="2100" dirty="0" smtClean="0"/>
              <a:t> </a:t>
            </a:r>
            <a:r>
              <a:rPr lang="fr-CH" sz="2100" dirty="0" err="1" smtClean="0"/>
              <a:t>gewährleistet</a:t>
            </a:r>
            <a:endParaRPr lang="fr-CH" sz="2100" dirty="0" smtClean="0"/>
          </a:p>
          <a:p>
            <a:pPr eaLnBrk="1" hangingPunct="1">
              <a:buNone/>
            </a:pPr>
            <a:endParaRPr lang="fr-CH" sz="2100" dirty="0" smtClean="0"/>
          </a:p>
          <a:p>
            <a:pPr eaLnBrk="1" hangingPunct="1"/>
            <a:r>
              <a:rPr lang="fr-CH" sz="2100" b="1" dirty="0" err="1" smtClean="0"/>
              <a:t>Finanzierung</a:t>
            </a:r>
            <a:r>
              <a:rPr lang="fr-CH" sz="2100" dirty="0" smtClean="0"/>
              <a:t> </a:t>
            </a:r>
            <a:r>
              <a:rPr lang="fr-CH" sz="2100" dirty="0" err="1" smtClean="0"/>
              <a:t>Opferschutz</a:t>
            </a:r>
            <a:r>
              <a:rPr lang="fr-CH" sz="2100" dirty="0" smtClean="0"/>
              <a:t> und </a:t>
            </a:r>
            <a:r>
              <a:rPr lang="fr-CH" sz="2100" dirty="0" err="1" smtClean="0"/>
              <a:t>Strafverfolgung</a:t>
            </a:r>
            <a:r>
              <a:rPr lang="fr-CH" sz="2100" dirty="0" smtClean="0"/>
              <a:t> </a:t>
            </a:r>
            <a:r>
              <a:rPr lang="fr-CH" sz="2100" dirty="0" err="1" smtClean="0"/>
              <a:t>prekär</a:t>
            </a:r>
            <a:endParaRPr lang="fr-CH" sz="2100" dirty="0" smtClean="0"/>
          </a:p>
          <a:p>
            <a:pPr eaLnBrk="1" hangingPunct="1">
              <a:spcAft>
                <a:spcPct val="50000"/>
              </a:spcAft>
              <a:buFontTx/>
              <a:buNone/>
            </a:pPr>
            <a:endParaRPr lang="de-CH" sz="2100" b="1" dirty="0" smtClean="0"/>
          </a:p>
          <a:p>
            <a:pPr eaLnBrk="1" hangingPunct="1"/>
            <a:endParaRPr lang="de-CH" sz="2100" b="1" dirty="0" smtClean="0"/>
          </a:p>
          <a:p>
            <a:pPr eaLnBrk="1" hangingPunct="1"/>
            <a:endParaRPr lang="de-CH" sz="2100" dirty="0" smtClean="0"/>
          </a:p>
          <a:p>
            <a:pPr eaLnBrk="1" hangingPunct="1"/>
            <a:endParaRPr lang="de-CH" sz="1800" dirty="0" smtClean="0"/>
          </a:p>
          <a:p>
            <a:pPr eaLnBrk="1" hangingPunct="1">
              <a:buFontTx/>
              <a:buNone/>
            </a:pPr>
            <a:endParaRPr lang="de-CH" sz="1800" dirty="0" smtClean="0"/>
          </a:p>
        </p:txBody>
      </p:sp>
    </p:spTree>
    <p:extLst>
      <p:ext uri="{BB962C8B-B14F-4D97-AF65-F5344CB8AC3E}">
        <p14:creationId xmlns:p14="http://schemas.microsoft.com/office/powerpoint/2010/main" val="16569419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567012"/>
            <a:ext cx="10515600" cy="1678352"/>
          </a:xfrm>
        </p:spPr>
        <p:txBody>
          <a:bodyPr>
            <a:normAutofit/>
          </a:bodyPr>
          <a:lstStyle/>
          <a:p>
            <a:r>
              <a:rPr lang="de-DE" sz="4000" dirty="0" err="1" smtClean="0"/>
              <a:t>Rutta</a:t>
            </a:r>
            <a:r>
              <a:rPr lang="de-DE" sz="4000" dirty="0" smtClean="0"/>
              <a:t>, Asyl-Befragung zur Person:</a:t>
            </a:r>
            <a:endParaRPr lang="de-DE" sz="4000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1850" y="2426809"/>
            <a:ext cx="10515600" cy="3662842"/>
          </a:xfrm>
        </p:spPr>
        <p:txBody>
          <a:bodyPr/>
          <a:lstStyle/>
          <a:p>
            <a:r>
              <a:rPr lang="de-DE" sz="3200" dirty="0" smtClean="0"/>
              <a:t>„Ich habe versucht zu leben. Zum Leben gehört ja nicht nur essen und trinken. Man braucht auch Ruhe. Der Vater von meinen Kindern </a:t>
            </a:r>
            <a:r>
              <a:rPr lang="de-DE" sz="3200" dirty="0" err="1" smtClean="0"/>
              <a:t>liess</a:t>
            </a:r>
            <a:r>
              <a:rPr lang="de-DE" sz="3200" dirty="0" smtClean="0"/>
              <a:t> mich nicht in Ruhe. Er hat mich immer wieder bedroht und geschlagen. Manchmal war er ein Jahr lang verschwunden. Ich konnte einfach nicht mehr weiterleben.“ </a:t>
            </a:r>
            <a:endParaRPr lang="de-CH" sz="3200" dirty="0" smtClean="0"/>
          </a:p>
          <a:p>
            <a:endParaRPr lang="de-DE" dirty="0"/>
          </a:p>
        </p:txBody>
      </p:sp>
      <p:sp>
        <p:nvSpPr>
          <p:cNvPr id="8" name="Rechteck 7"/>
          <p:cNvSpPr/>
          <p:nvPr/>
        </p:nvSpPr>
        <p:spPr bwMode="auto">
          <a:xfrm>
            <a:off x="-33897" y="-1126030"/>
            <a:ext cx="12225897" cy="7153019"/>
          </a:xfrm>
          <a:prstGeom prst="rect">
            <a:avLst/>
          </a:prstGeom>
          <a:blipFill dpi="0" rotWithShape="1">
            <a:blip r:embed="rId2" cstate="screen">
              <a:alphaModFix amt="34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CH" sz="2400" b="0" i="0" u="none" strike="noStrike" cap="none" normalizeH="0" baseline="0">
              <a:solidFill>
                <a:schemeClr val="tx1"/>
              </a:solidFill>
              <a:effectLst/>
              <a:latin typeface="Arial" charset="0"/>
              <a:ea typeface="ヒラギノ角ゴ Pro W3" pitchFamily="84" charset="-128"/>
              <a:cs typeface="ヒラギノ角ゴ Pro W3" pitchFamily="8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6034605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lum bright="45000" contrast="-45000"/>
          </a:blip>
          <a:srcRect/>
          <a:stretch>
            <a:fillRect/>
          </a:stretch>
        </p:blipFill>
        <p:spPr bwMode="auto">
          <a:xfrm>
            <a:off x="-204099" y="0"/>
            <a:ext cx="9868297" cy="60556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hteck 4"/>
          <p:cNvSpPr/>
          <p:nvPr/>
        </p:nvSpPr>
        <p:spPr>
          <a:xfrm>
            <a:off x="725681" y="1720840"/>
            <a:ext cx="9139039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4000" dirty="0" err="1" smtClean="0">
                <a:solidFill>
                  <a:srgbClr val="E50050"/>
                </a:solidFill>
              </a:rPr>
              <a:t>Palermoprotokoll</a:t>
            </a:r>
            <a:endParaRPr lang="de-DE" sz="4000" dirty="0" smtClean="0">
              <a:solidFill>
                <a:srgbClr val="E50050"/>
              </a:solidFill>
            </a:endParaRPr>
          </a:p>
          <a:p>
            <a:endParaRPr lang="de-DE" sz="2000" dirty="0" smtClean="0"/>
          </a:p>
          <a:p>
            <a:r>
              <a:rPr lang="de-DE" sz="2000" dirty="0" smtClean="0"/>
              <a:t>Zusatzprotokoll </a:t>
            </a:r>
            <a:r>
              <a:rPr lang="de-DE" sz="2000" dirty="0"/>
              <a:t>zur </a:t>
            </a:r>
            <a:r>
              <a:rPr lang="de-CH" sz="2000" dirty="0"/>
              <a:t>Verhütung, Bekämpfung und Bestrafung des Menschenhandels (zum</a:t>
            </a:r>
            <a:r>
              <a:rPr lang="de-DE" sz="2000" dirty="0"/>
              <a:t> </a:t>
            </a:r>
            <a:r>
              <a:rPr lang="de-DE" sz="2000" dirty="0" smtClean="0"/>
              <a:t>UMO </a:t>
            </a:r>
            <a:r>
              <a:rPr lang="de-DE" sz="2000" dirty="0"/>
              <a:t>Übereinkommen gegen die transnationale organisierte Kriminalität, </a:t>
            </a:r>
            <a:endParaRPr lang="de-DE" sz="2000" dirty="0" smtClean="0"/>
          </a:p>
          <a:p>
            <a:r>
              <a:rPr lang="de-DE" sz="2000" dirty="0" smtClean="0"/>
              <a:t>seit </a:t>
            </a:r>
            <a:r>
              <a:rPr lang="de-DE" sz="2000" dirty="0"/>
              <a:t>2003 in Kraft)</a:t>
            </a:r>
          </a:p>
          <a:p>
            <a:pPr lvl="1">
              <a:buFont typeface="Courier New" pitchFamily="49" charset="0"/>
              <a:buChar char="o"/>
            </a:pPr>
            <a:r>
              <a:rPr lang="de-DE" sz="2000" dirty="0"/>
              <a:t>Erstes völkerrechtliches Übereinkommen, </a:t>
            </a:r>
            <a:r>
              <a:rPr lang="de-DE" sz="2000" dirty="0" smtClean="0"/>
              <a:t>zugeschnitten auf </a:t>
            </a:r>
            <a:r>
              <a:rPr lang="de-DE" sz="2000" dirty="0"/>
              <a:t>Bekämpfung des </a:t>
            </a:r>
            <a:r>
              <a:rPr lang="de-DE" sz="2000" dirty="0" smtClean="0"/>
              <a:t>Menschenhandels</a:t>
            </a:r>
            <a:endParaRPr lang="de-DE" sz="2000" dirty="0"/>
          </a:p>
          <a:p>
            <a:pPr lvl="1">
              <a:buFont typeface="Courier New" pitchFamily="49" charset="0"/>
              <a:buChar char="o"/>
            </a:pPr>
            <a:r>
              <a:rPr lang="de-DE" sz="2000" dirty="0"/>
              <a:t>Erstmals internationale, rechtsverbindliche </a:t>
            </a:r>
            <a:r>
              <a:rPr lang="de-DE" sz="2000" b="1" dirty="0"/>
              <a:t>Definition</a:t>
            </a:r>
            <a:r>
              <a:rPr lang="de-DE" sz="2000" dirty="0"/>
              <a:t> von </a:t>
            </a:r>
            <a:r>
              <a:rPr lang="de-DE" sz="2000" dirty="0" smtClean="0"/>
              <a:t>Menschenhandel: Tathandlung</a:t>
            </a:r>
            <a:r>
              <a:rPr lang="de-DE" sz="2000" dirty="0"/>
              <a:t>, Tatmittel, ausbeuterischen Zweck der Handlung</a:t>
            </a:r>
          </a:p>
          <a:p>
            <a:pPr lvl="1">
              <a:buFont typeface="Courier New" pitchFamily="49" charset="0"/>
              <a:buChar char="o"/>
            </a:pPr>
            <a:r>
              <a:rPr lang="de-DE" sz="2000" dirty="0"/>
              <a:t>Ist auf </a:t>
            </a:r>
            <a:r>
              <a:rPr lang="de-DE" sz="2000" b="1" dirty="0"/>
              <a:t>Strafverfolgung</a:t>
            </a:r>
            <a:r>
              <a:rPr lang="de-DE" sz="2000" dirty="0"/>
              <a:t> fokussiert</a:t>
            </a:r>
          </a:p>
          <a:p>
            <a:pPr lvl="1">
              <a:buFont typeface="Courier New" pitchFamily="49" charset="0"/>
              <a:buChar char="o"/>
            </a:pPr>
            <a:r>
              <a:rPr lang="de-DE" sz="2000" dirty="0" smtClean="0"/>
              <a:t>Basis </a:t>
            </a:r>
            <a:r>
              <a:rPr lang="de-DE" sz="2000" dirty="0"/>
              <a:t>für unser Strafrecht </a:t>
            </a:r>
          </a:p>
        </p:txBody>
      </p:sp>
    </p:spTree>
    <p:extLst>
      <p:ext uri="{BB962C8B-B14F-4D97-AF65-F5344CB8AC3E}">
        <p14:creationId xmlns:p14="http://schemas.microsoft.com/office/powerpoint/2010/main" val="13254293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1850" y="3039180"/>
            <a:ext cx="10515600" cy="2925778"/>
          </a:xfrm>
        </p:spPr>
        <p:txBody>
          <a:bodyPr/>
          <a:lstStyle/>
          <a:p>
            <a:endParaRPr lang="de-DE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lum bright="51000" contrast="-53000"/>
          </a:blip>
          <a:srcRect/>
          <a:stretch>
            <a:fillRect/>
          </a:stretch>
        </p:blipFill>
        <p:spPr bwMode="auto">
          <a:xfrm>
            <a:off x="1" y="0"/>
            <a:ext cx="9751332" cy="60556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hteck 4"/>
          <p:cNvSpPr/>
          <p:nvPr/>
        </p:nvSpPr>
        <p:spPr>
          <a:xfrm>
            <a:off x="294808" y="2251755"/>
            <a:ext cx="8849192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2400" b="1" dirty="0"/>
              <a:t> </a:t>
            </a:r>
            <a:r>
              <a:rPr lang="de-DE" sz="2400" b="1" dirty="0" smtClean="0"/>
              <a:t>      Übereinkommen </a:t>
            </a:r>
            <a:r>
              <a:rPr lang="de-DE" sz="2400" b="1" dirty="0"/>
              <a:t>des Europarats</a:t>
            </a:r>
            <a:r>
              <a:rPr lang="de-DE" sz="2400" dirty="0"/>
              <a:t>: </a:t>
            </a:r>
            <a:endParaRPr lang="de-DE" sz="2400" dirty="0" smtClean="0"/>
          </a:p>
          <a:p>
            <a:pPr>
              <a:buFont typeface="Wingdings" pitchFamily="2" charset="2"/>
              <a:buChar char="Ø"/>
            </a:pPr>
            <a:endParaRPr lang="de-DE" sz="2400" dirty="0"/>
          </a:p>
          <a:p>
            <a:pPr lvl="1">
              <a:buFont typeface="Courier New" pitchFamily="49" charset="0"/>
              <a:buChar char="o"/>
            </a:pPr>
            <a:r>
              <a:rPr lang="de-DE" sz="2400" dirty="0"/>
              <a:t>Stellt den Opferschutz und die Menschenrechte der Opfer ins Zentrum</a:t>
            </a:r>
          </a:p>
          <a:p>
            <a:pPr lvl="1">
              <a:buFont typeface="Courier New" pitchFamily="49" charset="0"/>
              <a:buChar char="o"/>
            </a:pPr>
            <a:r>
              <a:rPr lang="de-DE" sz="2400" dirty="0"/>
              <a:t>Enthält verbindliche </a:t>
            </a:r>
            <a:r>
              <a:rPr lang="de-DE" sz="2400" dirty="0" err="1"/>
              <a:t>Massnahmen</a:t>
            </a:r>
            <a:r>
              <a:rPr lang="de-DE" sz="2400" dirty="0"/>
              <a:t> zum Schutz der Opfer</a:t>
            </a:r>
          </a:p>
          <a:p>
            <a:pPr lvl="1">
              <a:buFont typeface="Courier New" pitchFamily="49" charset="0"/>
              <a:buChar char="o"/>
            </a:pPr>
            <a:r>
              <a:rPr lang="de-DE" sz="2400" dirty="0"/>
              <a:t>In der Schweiz seit 2013 in Kraft, erste Evaluation durch GRETA im 2014</a:t>
            </a:r>
          </a:p>
        </p:txBody>
      </p:sp>
      <p:sp>
        <p:nvSpPr>
          <p:cNvPr id="8" name="Rechteck 7"/>
          <p:cNvSpPr/>
          <p:nvPr/>
        </p:nvSpPr>
        <p:spPr>
          <a:xfrm>
            <a:off x="725681" y="545361"/>
            <a:ext cx="507976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CH" sz="3600" dirty="0">
                <a:solidFill>
                  <a:srgbClr val="E50050"/>
                </a:solidFill>
              </a:rPr>
              <a:t>Europaratskonvention</a:t>
            </a:r>
            <a:endParaRPr lang="de-DE" sz="3600" dirty="0">
              <a:solidFill>
                <a:srgbClr val="E50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49724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feld 2"/>
          <p:cNvSpPr txBox="1"/>
          <p:nvPr/>
        </p:nvSpPr>
        <p:spPr>
          <a:xfrm>
            <a:off x="4149986" y="771135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de-DE" dirty="0"/>
          </a:p>
        </p:txBody>
      </p:sp>
      <p:sp>
        <p:nvSpPr>
          <p:cNvPr id="4" name="Rechteck 3"/>
          <p:cNvSpPr/>
          <p:nvPr/>
        </p:nvSpPr>
        <p:spPr>
          <a:xfrm>
            <a:off x="793713" y="2713420"/>
            <a:ext cx="8350287" cy="25391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de-CH" sz="3600" dirty="0" err="1" smtClean="0">
                <a:solidFill>
                  <a:srgbClr val="E50050"/>
                </a:solidFill>
              </a:rPr>
              <a:t>Protection</a:t>
            </a:r>
            <a:r>
              <a:rPr lang="de-CH" sz="3600" dirty="0" smtClean="0">
                <a:solidFill>
                  <a:srgbClr val="E50050"/>
                </a:solidFill>
              </a:rPr>
              <a:t> </a:t>
            </a:r>
            <a:r>
              <a:rPr lang="de-CH" sz="3600" dirty="0">
                <a:solidFill>
                  <a:srgbClr val="E50050"/>
                </a:solidFill>
              </a:rPr>
              <a:t>	(Schutz)</a:t>
            </a:r>
          </a:p>
          <a:p>
            <a:pPr>
              <a:spcAft>
                <a:spcPts val="600"/>
              </a:spcAft>
            </a:pPr>
            <a:r>
              <a:rPr lang="de-CH" sz="3600" dirty="0" err="1" smtClean="0">
                <a:solidFill>
                  <a:srgbClr val="E50050"/>
                </a:solidFill>
              </a:rPr>
              <a:t>Prosecution</a:t>
            </a:r>
            <a:r>
              <a:rPr lang="de-CH" sz="3600" dirty="0" smtClean="0">
                <a:solidFill>
                  <a:srgbClr val="E50050"/>
                </a:solidFill>
              </a:rPr>
              <a:t> </a:t>
            </a:r>
            <a:r>
              <a:rPr lang="de-CH" sz="3600" dirty="0">
                <a:solidFill>
                  <a:srgbClr val="E50050"/>
                </a:solidFill>
              </a:rPr>
              <a:t>	(Strafverfolgung)</a:t>
            </a:r>
          </a:p>
          <a:p>
            <a:pPr>
              <a:spcAft>
                <a:spcPts val="600"/>
              </a:spcAft>
            </a:pPr>
            <a:r>
              <a:rPr lang="de-CH" sz="3600" dirty="0" err="1" smtClean="0">
                <a:solidFill>
                  <a:srgbClr val="E50050"/>
                </a:solidFill>
              </a:rPr>
              <a:t>Prevention</a:t>
            </a:r>
            <a:r>
              <a:rPr lang="de-CH" sz="3600" dirty="0" smtClean="0">
                <a:solidFill>
                  <a:srgbClr val="E50050"/>
                </a:solidFill>
              </a:rPr>
              <a:t> </a:t>
            </a:r>
            <a:r>
              <a:rPr lang="de-CH" sz="3600" dirty="0">
                <a:solidFill>
                  <a:srgbClr val="E50050"/>
                </a:solidFill>
              </a:rPr>
              <a:t>	(Prävention)</a:t>
            </a:r>
          </a:p>
          <a:p>
            <a:pPr>
              <a:spcAft>
                <a:spcPts val="600"/>
              </a:spcAft>
            </a:pPr>
            <a:r>
              <a:rPr lang="de-CH" sz="3600" dirty="0" err="1" smtClean="0">
                <a:solidFill>
                  <a:srgbClr val="E50050"/>
                </a:solidFill>
              </a:rPr>
              <a:t>Partnerships</a:t>
            </a:r>
            <a:r>
              <a:rPr lang="de-CH" sz="3600" dirty="0" smtClean="0">
                <a:solidFill>
                  <a:srgbClr val="E50050"/>
                </a:solidFill>
              </a:rPr>
              <a:t> </a:t>
            </a:r>
            <a:r>
              <a:rPr lang="de-CH" sz="3600" dirty="0">
                <a:solidFill>
                  <a:srgbClr val="E50050"/>
                </a:solidFill>
              </a:rPr>
              <a:t>	(Zusammenarbeit)</a:t>
            </a:r>
          </a:p>
        </p:txBody>
      </p:sp>
      <p:sp>
        <p:nvSpPr>
          <p:cNvPr id="8" name="Textfeld 7"/>
          <p:cNvSpPr txBox="1"/>
          <p:nvPr/>
        </p:nvSpPr>
        <p:spPr>
          <a:xfrm>
            <a:off x="657648" y="453609"/>
            <a:ext cx="872143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4000" dirty="0">
                <a:solidFill>
                  <a:srgbClr val="E50050"/>
                </a:solidFill>
              </a:rPr>
              <a:t>Massnahmen gegen </a:t>
            </a:r>
            <a:r>
              <a:rPr lang="de-CH" sz="4000" dirty="0" smtClean="0">
                <a:solidFill>
                  <a:srgbClr val="E50050"/>
                </a:solidFill>
              </a:rPr>
              <a:t>Menschenhandel</a:t>
            </a:r>
            <a:endParaRPr lang="de-DE" sz="4000" dirty="0" smtClean="0">
              <a:solidFill>
                <a:srgbClr val="E50050"/>
              </a:solidFill>
            </a:endParaRPr>
          </a:p>
          <a:p>
            <a:r>
              <a:rPr lang="de-DE" sz="4000" dirty="0" smtClean="0">
                <a:solidFill>
                  <a:srgbClr val="E50050"/>
                </a:solidFill>
              </a:rPr>
              <a:t>Vier “P.s“: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1463695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294847"/>
            <a:ext cx="10515600" cy="1224743"/>
          </a:xfrm>
        </p:spPr>
        <p:txBody>
          <a:bodyPr>
            <a:normAutofit/>
          </a:bodyPr>
          <a:lstStyle/>
          <a:p>
            <a:r>
              <a:rPr lang="de-DE" sz="4000" dirty="0"/>
              <a:t>Strafgesetzbuch Art. 182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1156552" y="1927838"/>
            <a:ext cx="10190897" cy="4161814"/>
          </a:xfrm>
        </p:spPr>
        <p:txBody>
          <a:bodyPr>
            <a:normAutofit/>
          </a:bodyPr>
          <a:lstStyle/>
          <a:p>
            <a:pPr>
              <a:lnSpc>
                <a:spcPts val="2599"/>
              </a:lnSpc>
              <a:spcBef>
                <a:spcPts val="1800"/>
              </a:spcBef>
              <a:buFontTx/>
              <a:buAutoNum type="arabicPeriod"/>
            </a:pPr>
            <a:r>
              <a:rPr lang="de-CH" sz="2600" dirty="0" smtClean="0"/>
              <a:t> Wer </a:t>
            </a:r>
            <a:r>
              <a:rPr lang="de-CH" sz="2600" dirty="0"/>
              <a:t>als </a:t>
            </a:r>
            <a:r>
              <a:rPr lang="de-CH" sz="2600" b="1" dirty="0"/>
              <a:t>Anbieter</a:t>
            </a:r>
            <a:r>
              <a:rPr lang="de-CH" sz="2600" dirty="0"/>
              <a:t>, </a:t>
            </a:r>
            <a:r>
              <a:rPr lang="de-CH" sz="2600" b="1" dirty="0"/>
              <a:t>Vermittler</a:t>
            </a:r>
            <a:r>
              <a:rPr lang="de-CH" sz="2600" dirty="0"/>
              <a:t> oder </a:t>
            </a:r>
            <a:r>
              <a:rPr lang="de-CH" sz="2600" b="1" dirty="0"/>
              <a:t>Abnehmer</a:t>
            </a:r>
            <a:r>
              <a:rPr lang="de-CH" sz="2600" dirty="0"/>
              <a:t> mit </a:t>
            </a:r>
            <a:r>
              <a:rPr lang="de-CH" sz="2600" b="1" dirty="0"/>
              <a:t>einem</a:t>
            </a:r>
            <a:r>
              <a:rPr lang="de-CH" sz="2600" dirty="0"/>
              <a:t> Menschen Handel treibt zum Zwecke der sexuellen Ausbeutung, der Ausbeutung seiner Arbeitskraft oder zwecks Entnahme eines Körperorgans, wird mit Zuchthaus oder mit Gefängnis bestraft. Das </a:t>
            </a:r>
            <a:r>
              <a:rPr lang="de-CH" sz="2600" b="1" dirty="0"/>
              <a:t>Anwerben</a:t>
            </a:r>
            <a:r>
              <a:rPr lang="de-CH" sz="2600" dirty="0"/>
              <a:t> eines Menschen zu diesen Zwecken ist dem Handel gleichgestellt.</a:t>
            </a:r>
          </a:p>
          <a:p>
            <a:pPr>
              <a:spcBef>
                <a:spcPct val="30000"/>
              </a:spcBef>
              <a:buFontTx/>
              <a:buAutoNum type="arabicPeriod"/>
            </a:pPr>
            <a:r>
              <a:rPr lang="de-CH" sz="2600" dirty="0" smtClean="0"/>
              <a:t> Handelt </a:t>
            </a:r>
            <a:r>
              <a:rPr lang="de-CH" sz="2600" dirty="0"/>
              <a:t>es sich beim Opfer um eine unmündige Person oder handelt der Täter gewerbsmässig, so ist die Strafe Zuchthaus.</a:t>
            </a:r>
          </a:p>
          <a:p>
            <a:pPr>
              <a:spcBef>
                <a:spcPct val="30000"/>
              </a:spcBef>
              <a:buFontTx/>
              <a:buAutoNum type="arabicPeriod"/>
            </a:pPr>
            <a:r>
              <a:rPr lang="de-CH" sz="2600" dirty="0" smtClean="0"/>
              <a:t> In </a:t>
            </a:r>
            <a:r>
              <a:rPr lang="de-CH" sz="2600" dirty="0"/>
              <a:t>jedem Fall ist auch auf Busse zu erkennen.</a:t>
            </a:r>
          </a:p>
          <a:p>
            <a:pPr>
              <a:spcBef>
                <a:spcPct val="30000"/>
              </a:spcBef>
              <a:buFontTx/>
              <a:buAutoNum type="arabicPeriod"/>
            </a:pPr>
            <a:r>
              <a:rPr lang="de-CH" sz="2600" dirty="0" smtClean="0"/>
              <a:t> Strafbar </a:t>
            </a:r>
            <a:r>
              <a:rPr lang="de-CH" sz="2600" dirty="0"/>
              <a:t>ist auch der Täter, der die Tat im Ausland verübt. Artikel 6bis ist anwendbar.</a:t>
            </a:r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2468471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4000" dirty="0"/>
              <a:t>Ausländergesetz</a:t>
            </a:r>
            <a:endParaRPr lang="de-CH" sz="4000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de-CH" sz="1800" b="1" dirty="0"/>
              <a:t>Abweichungen von den Zulassungsvoraussetzungen</a:t>
            </a:r>
          </a:p>
          <a:p>
            <a:pPr>
              <a:buNone/>
            </a:pPr>
            <a:r>
              <a:rPr lang="de-CH" sz="1800" b="1" dirty="0"/>
              <a:t>Art. 30</a:t>
            </a:r>
          </a:p>
          <a:p>
            <a:pPr>
              <a:buNone/>
            </a:pPr>
            <a:r>
              <a:rPr lang="de-CH" sz="1800" dirty="0"/>
              <a:t>1 Von den Zulassungsvoraussetzungen kann abgewichen werden, um: ...  </a:t>
            </a:r>
          </a:p>
          <a:p>
            <a:pPr>
              <a:buNone/>
            </a:pPr>
            <a:r>
              <a:rPr lang="de-CH" sz="1800" dirty="0"/>
              <a:t>	e. den Aufenthalt von Opfern und Zeuginnen und Zeugen von Menschenhandel zu regeln: Bedenkzeit und Kurzaufenthaltsbewilligung</a:t>
            </a:r>
          </a:p>
          <a:p>
            <a:pPr>
              <a:buNone/>
            </a:pPr>
            <a:endParaRPr lang="de-CH" sz="1800" dirty="0"/>
          </a:p>
          <a:p>
            <a:pPr>
              <a:buNone/>
            </a:pPr>
            <a:r>
              <a:rPr lang="de-CH" sz="1800" b="1" dirty="0"/>
              <a:t>Art. 31</a:t>
            </a:r>
            <a:r>
              <a:rPr lang="de-CH" sz="1800" dirty="0"/>
              <a:t> Härtefallbewilligung </a:t>
            </a:r>
          </a:p>
          <a:p>
            <a:pPr>
              <a:buNone/>
            </a:pPr>
            <a:endParaRPr lang="de-CH" sz="1800" dirty="0"/>
          </a:p>
          <a:p>
            <a:pPr>
              <a:buNone/>
            </a:pPr>
            <a:r>
              <a:rPr lang="de-CH" sz="1800" b="1" dirty="0"/>
              <a:t>Art. 83</a:t>
            </a:r>
            <a:r>
              <a:rPr lang="de-CH" sz="1800" dirty="0"/>
              <a:t> </a:t>
            </a:r>
            <a:r>
              <a:rPr lang="de-CH" sz="1800" dirty="0" err="1"/>
              <a:t>AuG</a:t>
            </a:r>
            <a:r>
              <a:rPr lang="de-CH" sz="1800" dirty="0"/>
              <a:t> Vorläufigen Aufnahme</a:t>
            </a:r>
          </a:p>
          <a:p>
            <a:pPr>
              <a:buNone/>
            </a:pPr>
            <a:endParaRPr lang="de-CH" sz="1800" b="1" dirty="0"/>
          </a:p>
          <a:p>
            <a:pPr>
              <a:buNone/>
            </a:pPr>
            <a:r>
              <a:rPr lang="de-CH" sz="1800" b="1" dirty="0"/>
              <a:t>Rückkehr- und Wiedereingliederungshilfe</a:t>
            </a:r>
          </a:p>
          <a:p>
            <a:pPr>
              <a:buNone/>
            </a:pPr>
            <a:r>
              <a:rPr lang="de-CH" sz="1800" b="1" dirty="0"/>
              <a:t>Art. 60</a:t>
            </a:r>
          </a:p>
          <a:p>
            <a:pPr>
              <a:buNone/>
            </a:pPr>
            <a:r>
              <a:rPr lang="de-CH" sz="1800" dirty="0"/>
              <a:t>2 Die Rückkehr- und Wiedereingliederungshilfe können beanspruchen:</a:t>
            </a:r>
          </a:p>
          <a:p>
            <a:pPr>
              <a:buNone/>
            </a:pPr>
            <a:r>
              <a:rPr lang="de-CH" sz="1800" dirty="0"/>
              <a:t>   b. Personen nach Artikel 30 Absatz 1 Buchstaben d und e.</a:t>
            </a:r>
          </a:p>
          <a:p>
            <a:pPr marL="0" indent="0">
              <a:buNone/>
            </a:pP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8586918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CH" sz="3600" dirty="0" smtClean="0"/>
              <a:t>Arbeitsbereiche </a:t>
            </a:r>
            <a:r>
              <a:rPr lang="de-CH" sz="3600" dirty="0" smtClean="0"/>
              <a:t>der FIZ</a:t>
            </a:r>
            <a:endParaRPr lang="de-CH" sz="3600" dirty="0"/>
          </a:p>
        </p:txBody>
      </p:sp>
      <p:graphicFrame>
        <p:nvGraphicFramePr>
          <p:cNvPr id="4" name="Tabel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72330247"/>
              </p:ext>
            </p:extLst>
          </p:nvPr>
        </p:nvGraphicFramePr>
        <p:xfrm>
          <a:off x="860877" y="1621501"/>
          <a:ext cx="9570559" cy="4211960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50800" dir="5400000" algn="ctr" rotWithShape="0">
                    <a:srgbClr val="FBEADA"/>
                  </a:outerShdw>
                </a:effectLst>
              </a:tblPr>
              <a:tblGrid>
                <a:gridCol w="3039656"/>
                <a:gridCol w="2521985"/>
                <a:gridCol w="2126906"/>
                <a:gridCol w="1882012"/>
              </a:tblGrid>
              <a:tr h="53401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  <a:ea typeface="ヒラギノ角ゴ Pro W3"/>
                          <a:cs typeface="ヒラギノ角ゴ Pro W3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  <a:ea typeface="ヒラギノ角ゴ Pro W3"/>
                          <a:cs typeface="ヒラギノ角ゴ Pro W3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  <a:ea typeface="ヒラギノ角ゴ Pro W3"/>
                          <a:cs typeface="ヒラギノ角ゴ Pro W3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  <a:ea typeface="ヒラギノ角ゴ Pro W3"/>
                          <a:cs typeface="ヒラギノ角ゴ Pro W3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  <a:ea typeface="ヒラギノ角ゴ Pro W3"/>
                          <a:cs typeface="ヒラギノ角ゴ Pro W3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  <a:ea typeface="ヒラギノ角ゴ Pro W3"/>
                          <a:cs typeface="ヒラギノ角ゴ Pro W3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  <a:ea typeface="ヒラギノ角ゴ Pro W3"/>
                          <a:cs typeface="ヒラギノ角ゴ Pro W3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  <a:ea typeface="ヒラギノ角ゴ Pro W3"/>
                          <a:cs typeface="ヒラギノ角ゴ Pro W3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  <a:ea typeface="ヒラギノ角ゴ Pro W3"/>
                          <a:cs typeface="ヒラギノ角ゴ Pro W3"/>
                        </a:defRPr>
                      </a:lvl9pPr>
                    </a:lstStyle>
                    <a:p>
                      <a:pPr eaLnBrk="1" hangingPunct="1">
                        <a:spcAft>
                          <a:spcPts val="0"/>
                        </a:spcAft>
                        <a:buFont typeface="Wingdings 3" panose="05040102010807070707" pitchFamily="18" charset="2"/>
                        <a:buNone/>
                      </a:pPr>
                      <a:r>
                        <a:rPr lang="de-DE" sz="2400" b="1" dirty="0" smtClean="0">
                          <a:solidFill>
                            <a:schemeClr val="tx1"/>
                          </a:solidFill>
                        </a:rPr>
                        <a:t>FIZ </a:t>
                      </a:r>
                      <a:r>
                        <a:rPr lang="de-DE" sz="2400" b="1" dirty="0" err="1" smtClean="0">
                          <a:solidFill>
                            <a:schemeClr val="tx1"/>
                          </a:solidFill>
                        </a:rPr>
                        <a:t>Makasi</a:t>
                      </a:r>
                      <a:r>
                        <a:rPr lang="de-DE" sz="2400" b="1" dirty="0" smtClean="0">
                          <a:solidFill>
                            <a:schemeClr val="tx1"/>
                          </a:solidFill>
                        </a:rPr>
                        <a:t> - Spezialisiertes Opferschutz-programm </a:t>
                      </a:r>
                    </a:p>
                    <a:p>
                      <a:pPr eaLnBrk="1" hangingPunct="1">
                        <a:spcAft>
                          <a:spcPts val="0"/>
                        </a:spcAft>
                        <a:buFont typeface="Wingdings 3" panose="05040102010807070707" pitchFamily="18" charset="2"/>
                        <a:buNone/>
                      </a:pPr>
                      <a:endParaRPr lang="de-DE" sz="1600" b="1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BEADA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  <a:ea typeface="ヒラギノ角ゴ Pro W3"/>
                          <a:cs typeface="ヒラギノ角ゴ Pro W3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  <a:ea typeface="ヒラギノ角ゴ Pro W3"/>
                          <a:cs typeface="ヒラギノ角ゴ Pro W3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  <a:ea typeface="ヒラギノ角ゴ Pro W3"/>
                          <a:cs typeface="ヒラギノ角ゴ Pro W3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  <a:ea typeface="ヒラギノ角ゴ Pro W3"/>
                          <a:cs typeface="ヒラギノ角ゴ Pro W3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  <a:ea typeface="ヒラギノ角ゴ Pro W3"/>
                          <a:cs typeface="ヒラギノ角ゴ Pro W3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  <a:ea typeface="ヒラギノ角ゴ Pro W3"/>
                          <a:cs typeface="ヒラギノ角ゴ Pro W3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  <a:ea typeface="ヒラギノ角ゴ Pro W3"/>
                          <a:cs typeface="ヒラギノ角ゴ Pro W3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  <a:ea typeface="ヒラギノ角ゴ Pro W3"/>
                          <a:cs typeface="ヒラギノ角ゴ Pro W3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  <a:ea typeface="ヒラギノ角ゴ Pro W3"/>
                          <a:cs typeface="ヒラギノ角ゴ Pro W3"/>
                        </a:defRPr>
                      </a:lvl9pPr>
                    </a:lstStyle>
                    <a:p>
                      <a:pPr eaLnBrk="1" hangingPunct="1">
                        <a:spcAft>
                          <a:spcPts val="0"/>
                        </a:spcAft>
                        <a:buFont typeface="Wingdings 3" panose="05040102010807070707" pitchFamily="18" charset="2"/>
                        <a:buNone/>
                      </a:pPr>
                      <a:r>
                        <a:rPr lang="de-DE" sz="2000" b="1" dirty="0" smtClean="0">
                          <a:solidFill>
                            <a:schemeClr val="tx1"/>
                          </a:solidFill>
                        </a:rPr>
                        <a:t>FIZ Beratung</a:t>
                      </a:r>
                      <a:r>
                        <a:rPr lang="de-DE" sz="2000" dirty="0" smtClean="0">
                          <a:solidFill>
                            <a:schemeClr val="tx1"/>
                          </a:solidFill>
                        </a:rPr>
                        <a:t> für Migrantinnen 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BEADA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  <a:ea typeface="ヒラギノ角ゴ Pro W3"/>
                          <a:cs typeface="ヒラギノ角ゴ Pro W3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  <a:ea typeface="ヒラギノ角ゴ Pro W3"/>
                          <a:cs typeface="ヒラギノ角ゴ Pro W3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  <a:ea typeface="ヒラギノ角ゴ Pro W3"/>
                          <a:cs typeface="ヒラギノ角ゴ Pro W3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  <a:ea typeface="ヒラギノ角ゴ Pro W3"/>
                          <a:cs typeface="ヒラギノ角ゴ Pro W3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  <a:ea typeface="ヒラギノ角ゴ Pro W3"/>
                          <a:cs typeface="ヒラギノ角ゴ Pro W3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  <a:ea typeface="ヒラギノ角ゴ Pro W3"/>
                          <a:cs typeface="ヒラギノ角ゴ Pro W3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  <a:ea typeface="ヒラギノ角ゴ Pro W3"/>
                          <a:cs typeface="ヒラギノ角ゴ Pro W3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  <a:ea typeface="ヒラギノ角ゴ Pro W3"/>
                          <a:cs typeface="ヒラギノ角ゴ Pro W3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  <a:ea typeface="ヒラギノ角ゴ Pro W3"/>
                          <a:cs typeface="ヒラギノ角ゴ Pro W3"/>
                        </a:defRPr>
                      </a:lvl9pPr>
                    </a:lstStyle>
                    <a:p>
                      <a:pPr marL="0" marR="0" lvl="0" indent="0" algn="l" defTabSz="45640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2000" b="1" dirty="0" smtClean="0">
                          <a:solidFill>
                            <a:schemeClr val="tx1"/>
                          </a:solidFill>
                        </a:rPr>
                        <a:t>Bildungsangebote</a:t>
                      </a:r>
                    </a:p>
                    <a:p>
                      <a:endParaRPr lang="de-CH" sz="2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BEADA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  <a:ea typeface="ヒラギノ角ゴ Pro W3"/>
                          <a:cs typeface="ヒラギノ角ゴ Pro W3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  <a:ea typeface="ヒラギノ角ゴ Pro W3"/>
                          <a:cs typeface="ヒラギノ角ゴ Pro W3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  <a:ea typeface="ヒラギノ角ゴ Pro W3"/>
                          <a:cs typeface="ヒラギノ角ゴ Pro W3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  <a:ea typeface="ヒラギノ角ゴ Pro W3"/>
                          <a:cs typeface="ヒラギノ角ゴ Pro W3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  <a:ea typeface="ヒラギノ角ゴ Pro W3"/>
                          <a:cs typeface="ヒラギノ角ゴ Pro W3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  <a:ea typeface="ヒラギノ角ゴ Pro W3"/>
                          <a:cs typeface="ヒラギノ角ゴ Pro W3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  <a:ea typeface="ヒラギノ角ゴ Pro W3"/>
                          <a:cs typeface="ヒラギノ角ゴ Pro W3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  <a:ea typeface="ヒラギノ角ゴ Pro W3"/>
                          <a:cs typeface="ヒラギノ角ゴ Pro W3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  <a:ea typeface="ヒラギノ角ゴ Pro W3"/>
                          <a:cs typeface="ヒラギノ角ゴ Pro W3"/>
                        </a:defRPr>
                      </a:lvl9pPr>
                    </a:lstStyle>
                    <a:p>
                      <a:pPr marL="0" marR="0" lvl="0" indent="0" algn="l" defTabSz="45640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2000" b="1" dirty="0" smtClean="0">
                          <a:solidFill>
                            <a:schemeClr val="tx1"/>
                          </a:solidFill>
                        </a:rPr>
                        <a:t>Politische Arbeit</a:t>
                      </a:r>
                    </a:p>
                    <a:p>
                      <a:endParaRPr lang="de-CH" sz="2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BEADA"/>
                    </a:solidFill>
                  </a:tcPr>
                </a:tc>
              </a:tr>
              <a:tr h="241364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ヒラギノ角ゴ Pro W3"/>
                          <a:cs typeface="ヒラギノ角ゴ Pro W3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ヒラギノ角ゴ Pro W3"/>
                          <a:cs typeface="ヒラギノ角ゴ Pro W3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ヒラギノ角ゴ Pro W3"/>
                          <a:cs typeface="ヒラギノ角ゴ Pro W3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ヒラギノ角ゴ Pro W3"/>
                          <a:cs typeface="ヒラギノ角ゴ Pro W3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ヒラギノ角ゴ Pro W3"/>
                          <a:cs typeface="ヒラギノ角ゴ Pro W3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ヒラギノ角ゴ Pro W3"/>
                          <a:cs typeface="ヒラギノ角ゴ Pro W3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ヒラギノ角ゴ Pro W3"/>
                          <a:cs typeface="ヒラギノ角ゴ Pro W3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ヒラギノ角ゴ Pro W3"/>
                          <a:cs typeface="ヒラギノ角ゴ Pro W3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ヒラギノ角ゴ Pro W3"/>
                          <a:cs typeface="ヒラギノ角ゴ Pro W3"/>
                        </a:defRPr>
                      </a:lvl9pPr>
                    </a:lstStyle>
                    <a:p>
                      <a:endParaRPr lang="de-CH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BEADA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ヒラギノ角ゴ Pro W3"/>
                          <a:cs typeface="ヒラギノ角ゴ Pro W3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ヒラギノ角ゴ Pro W3"/>
                          <a:cs typeface="ヒラギノ角ゴ Pro W3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ヒラギノ角ゴ Pro W3"/>
                          <a:cs typeface="ヒラギノ角ゴ Pro W3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ヒラギノ角ゴ Pro W3"/>
                          <a:cs typeface="ヒラギノ角ゴ Pro W3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ヒラギノ角ゴ Pro W3"/>
                          <a:cs typeface="ヒラギノ角ゴ Pro W3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ヒラギノ角ゴ Pro W3"/>
                          <a:cs typeface="ヒラギノ角ゴ Pro W3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ヒラギノ角ゴ Pro W3"/>
                          <a:cs typeface="ヒラギノ角ゴ Pro W3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ヒラギノ角ゴ Pro W3"/>
                          <a:cs typeface="ヒラギノ角ゴ Pro W3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ヒラギノ角ゴ Pro W3"/>
                          <a:cs typeface="ヒラギノ角ゴ Pro W3"/>
                        </a:defRPr>
                      </a:lvl9pPr>
                    </a:lstStyle>
                    <a:p>
                      <a:endParaRPr lang="de-CH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BEADA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ヒラギノ角ゴ Pro W3"/>
                          <a:cs typeface="ヒラギノ角ゴ Pro W3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ヒラギノ角ゴ Pro W3"/>
                          <a:cs typeface="ヒラギノ角ゴ Pro W3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ヒラギノ角ゴ Pro W3"/>
                          <a:cs typeface="ヒラギノ角ゴ Pro W3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ヒラギノ角ゴ Pro W3"/>
                          <a:cs typeface="ヒラギノ角ゴ Pro W3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ヒラギノ角ゴ Pro W3"/>
                          <a:cs typeface="ヒラギノ角ゴ Pro W3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ヒラギノ角ゴ Pro W3"/>
                          <a:cs typeface="ヒラギノ角ゴ Pro W3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ヒラギノ角ゴ Pro W3"/>
                          <a:cs typeface="ヒラギノ角ゴ Pro W3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ヒラギノ角ゴ Pro W3"/>
                          <a:cs typeface="ヒラギノ角ゴ Pro W3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ヒラギノ角ゴ Pro W3"/>
                          <a:cs typeface="ヒラギノ角ゴ Pro W3"/>
                        </a:defRPr>
                      </a:lvl9pPr>
                    </a:lstStyle>
                    <a:p>
                      <a:endParaRPr lang="de-CH" sz="15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BEADA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ヒラギノ角ゴ Pro W3"/>
                          <a:cs typeface="ヒラギノ角ゴ Pro W3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ヒラギノ角ゴ Pro W3"/>
                          <a:cs typeface="ヒラギノ角ゴ Pro W3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ヒラギノ角ゴ Pro W3"/>
                          <a:cs typeface="ヒラギノ角ゴ Pro W3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ヒラギノ角ゴ Pro W3"/>
                          <a:cs typeface="ヒラギノ角ゴ Pro W3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ヒラギノ角ゴ Pro W3"/>
                          <a:cs typeface="ヒラギノ角ゴ Pro W3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ヒラギノ角ゴ Pro W3"/>
                          <a:cs typeface="ヒラギノ角ゴ Pro W3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ヒラギノ角ゴ Pro W3"/>
                          <a:cs typeface="ヒラギノ角ゴ Pro W3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ヒラギノ角ゴ Pro W3"/>
                          <a:cs typeface="ヒラギノ角ゴ Pro W3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ヒラギノ角ゴ Pro W3"/>
                          <a:cs typeface="ヒラギノ角ゴ Pro W3"/>
                        </a:defRPr>
                      </a:lvl9pPr>
                    </a:lstStyle>
                    <a:p>
                      <a:endParaRPr lang="de-CH" sz="15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BEADA"/>
                    </a:solidFill>
                  </a:tcPr>
                </a:tc>
              </a:tr>
            </a:tbl>
          </a:graphicData>
        </a:graphic>
      </p:graphicFrame>
      <p:pic>
        <p:nvPicPr>
          <p:cNvPr id="5" name="Grafi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1713" y="3379387"/>
            <a:ext cx="2879746" cy="2358766"/>
          </a:xfrm>
          <a:prstGeom prst="rect">
            <a:avLst/>
          </a:prstGeom>
        </p:spPr>
      </p:pic>
      <p:pic>
        <p:nvPicPr>
          <p:cNvPr id="6" name="Grafik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31405" y="2998308"/>
            <a:ext cx="1564748" cy="2474161"/>
          </a:xfrm>
          <a:prstGeom prst="rect">
            <a:avLst/>
          </a:prstGeom>
          <a:effectLst>
            <a:softEdge rad="38100"/>
          </a:effectLst>
        </p:spPr>
      </p:pic>
      <p:pic>
        <p:nvPicPr>
          <p:cNvPr id="7" name="Grafik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96239" y="2881605"/>
            <a:ext cx="3331529" cy="16824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88988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239582"/>
            <a:ext cx="10515600" cy="1317694"/>
          </a:xfrm>
        </p:spPr>
        <p:txBody>
          <a:bodyPr>
            <a:normAutofit/>
          </a:bodyPr>
          <a:lstStyle/>
          <a:p>
            <a:r>
              <a:rPr lang="de-DE" sz="4000" dirty="0" smtClean="0"/>
              <a:t>Opferhilfegesetz</a:t>
            </a:r>
            <a:endParaRPr lang="de-DE" sz="4000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1850" y="1677066"/>
            <a:ext cx="10515600" cy="4412585"/>
          </a:xfrm>
        </p:spPr>
        <p:txBody>
          <a:bodyPr>
            <a:noAutofit/>
          </a:bodyPr>
          <a:lstStyle/>
          <a:p>
            <a:pPr>
              <a:spcAft>
                <a:spcPct val="30000"/>
              </a:spcAft>
              <a:defRPr/>
            </a:pPr>
            <a:r>
              <a:rPr lang="de-CH" dirty="0">
                <a:ea typeface="Verdana" pitchFamily="34" charset="0"/>
                <a:cs typeface="Verdana" pitchFamily="34" charset="0"/>
              </a:rPr>
              <a:t>Personen, die durch eine Straftat in ihrer psychischen, körperlichen oder sexuellen Integrität verletzt wurden, haben Anspruch auf Hilfe gemäss OHG/LAVI.</a:t>
            </a:r>
          </a:p>
          <a:p>
            <a:pPr>
              <a:spcAft>
                <a:spcPct val="30000"/>
              </a:spcAft>
              <a:defRPr/>
            </a:pPr>
            <a:r>
              <a:rPr lang="de-CH" b="1" dirty="0">
                <a:ea typeface="Verdana" pitchFamily="34" charset="0"/>
                <a:cs typeface="Verdana" pitchFamily="34" charset="0"/>
              </a:rPr>
              <a:t>Beratung</a:t>
            </a:r>
            <a:r>
              <a:rPr lang="de-CH" dirty="0">
                <a:ea typeface="Verdana" pitchFamily="34" charset="0"/>
                <a:cs typeface="Verdana" pitchFamily="34" charset="0"/>
              </a:rPr>
              <a:t> und Betreuung nach der Straftat, durch staatliche oder private Fachstellen</a:t>
            </a:r>
          </a:p>
          <a:p>
            <a:pPr>
              <a:spcAft>
                <a:spcPct val="30000"/>
              </a:spcAft>
              <a:defRPr/>
            </a:pPr>
            <a:r>
              <a:rPr lang="de-CH" b="1" dirty="0">
                <a:ea typeface="Verdana" pitchFamily="34" charset="0"/>
                <a:cs typeface="Verdana" pitchFamily="34" charset="0"/>
              </a:rPr>
              <a:t>Besondere Rechte</a:t>
            </a:r>
            <a:r>
              <a:rPr lang="de-CH" dirty="0">
                <a:ea typeface="Verdana" pitchFamily="34" charset="0"/>
                <a:cs typeface="Verdana" pitchFamily="34" charset="0"/>
              </a:rPr>
              <a:t> im Strafverfahren </a:t>
            </a:r>
          </a:p>
          <a:p>
            <a:pPr>
              <a:spcAft>
                <a:spcPct val="30000"/>
              </a:spcAft>
              <a:defRPr/>
            </a:pPr>
            <a:r>
              <a:rPr lang="de-CH" b="1" dirty="0">
                <a:ea typeface="Verdana" pitchFamily="34" charset="0"/>
                <a:cs typeface="Verdana" pitchFamily="34" charset="0"/>
              </a:rPr>
              <a:t>Finanzielle Hilfe</a:t>
            </a:r>
            <a:r>
              <a:rPr lang="de-CH" dirty="0">
                <a:ea typeface="Verdana" pitchFamily="34" charset="0"/>
                <a:cs typeface="Verdana" pitchFamily="34" charset="0"/>
              </a:rPr>
              <a:t> unter bestimmten Voraussetzungen </a:t>
            </a:r>
          </a:p>
          <a:p>
            <a:pPr>
              <a:spcAft>
                <a:spcPct val="30000"/>
              </a:spcAft>
              <a:defRPr/>
            </a:pPr>
            <a:r>
              <a:rPr lang="de-CH" dirty="0" smtClean="0">
                <a:ea typeface="Verdana" pitchFamily="34" charset="0"/>
                <a:cs typeface="Verdana" pitchFamily="34" charset="0"/>
              </a:rPr>
              <a:t> </a:t>
            </a:r>
            <a:r>
              <a:rPr lang="de-CH" dirty="0">
                <a:ea typeface="Verdana" pitchFamily="34" charset="0"/>
                <a:cs typeface="Verdana" pitchFamily="34" charset="0"/>
              </a:rPr>
              <a:t>_________</a:t>
            </a:r>
          </a:p>
          <a:p>
            <a:pPr>
              <a:spcAft>
                <a:spcPct val="30000"/>
              </a:spcAft>
              <a:defRPr/>
            </a:pPr>
            <a:r>
              <a:rPr lang="de-CH" dirty="0">
                <a:ea typeface="Verdana" pitchFamily="34" charset="0"/>
                <a:cs typeface="Verdana" pitchFamily="34" charset="0"/>
              </a:rPr>
              <a:t>Es fehlt an: 	</a:t>
            </a:r>
            <a:r>
              <a:rPr lang="de-CH" dirty="0" smtClean="0">
                <a:ea typeface="Verdana" pitchFamily="34" charset="0"/>
                <a:cs typeface="Verdana" pitchFamily="34" charset="0"/>
              </a:rPr>
              <a:t/>
            </a:r>
            <a:br>
              <a:rPr lang="de-CH" dirty="0" smtClean="0">
                <a:ea typeface="Verdana" pitchFamily="34" charset="0"/>
                <a:cs typeface="Verdana" pitchFamily="34" charset="0"/>
              </a:rPr>
            </a:br>
            <a:r>
              <a:rPr lang="de-CH" b="1" dirty="0" smtClean="0">
                <a:ea typeface="Verdana" pitchFamily="34" charset="0"/>
                <a:cs typeface="Verdana" pitchFamily="34" charset="0"/>
              </a:rPr>
              <a:t>Aufenthaltsregelungen</a:t>
            </a:r>
            <a:r>
              <a:rPr lang="de-CH" dirty="0" smtClean="0">
                <a:ea typeface="Verdana" pitchFamily="34" charset="0"/>
                <a:cs typeface="Verdana" pitchFamily="34" charset="0"/>
              </a:rPr>
              <a:t> </a:t>
            </a:r>
            <a:r>
              <a:rPr lang="de-CH" dirty="0">
                <a:ea typeface="Verdana" pitchFamily="34" charset="0"/>
                <a:cs typeface="Verdana" pitchFamily="34" charset="0"/>
              </a:rPr>
              <a:t>(die bestehenden sind </a:t>
            </a:r>
            <a:r>
              <a:rPr lang="de-CH" dirty="0" smtClean="0">
                <a:ea typeface="Verdana" pitchFamily="34" charset="0"/>
                <a:cs typeface="Verdana" pitchFamily="34" charset="0"/>
              </a:rPr>
              <a:t>keine </a:t>
            </a:r>
            <a:r>
              <a:rPr lang="de-CH" dirty="0">
                <a:ea typeface="Verdana" pitchFamily="34" charset="0"/>
                <a:cs typeface="Verdana" pitchFamily="34" charset="0"/>
              </a:rPr>
              <a:t>Opferschutzmassnahmen)</a:t>
            </a:r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27490683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972</Words>
  <Application>Microsoft Macintosh PowerPoint</Application>
  <PresentationFormat>Benutzerdefiniert</PresentationFormat>
  <Paragraphs>173</Paragraphs>
  <Slides>17</Slides>
  <Notes>9</Notes>
  <HiddenSlides>0</HiddenSlides>
  <MMClips>0</MMClips>
  <ScaleCrop>false</ScaleCrop>
  <HeadingPairs>
    <vt:vector size="4" baseType="variant">
      <vt:variant>
        <vt:lpstr>Design</vt:lpstr>
      </vt:variant>
      <vt:variant>
        <vt:i4>2</vt:i4>
      </vt:variant>
      <vt:variant>
        <vt:lpstr>Folientitel</vt:lpstr>
      </vt:variant>
      <vt:variant>
        <vt:i4>17</vt:i4>
      </vt:variant>
    </vt:vector>
  </HeadingPairs>
  <TitlesOfParts>
    <vt:vector size="19" baseType="lpstr">
      <vt:lpstr>Office Theme</vt:lpstr>
      <vt:lpstr>1_Office Theme</vt:lpstr>
      <vt:lpstr>PowerPoint-Präsentation</vt:lpstr>
      <vt:lpstr>Rutta, Asyl-Befragung zur Person:</vt:lpstr>
      <vt:lpstr>PowerPoint-Präsentation</vt:lpstr>
      <vt:lpstr>PowerPoint-Präsentation</vt:lpstr>
      <vt:lpstr>PowerPoint-Präsentation</vt:lpstr>
      <vt:lpstr>Strafgesetzbuch Art. 182</vt:lpstr>
      <vt:lpstr>Ausländergesetz</vt:lpstr>
      <vt:lpstr>Arbeitsbereiche der FIZ</vt:lpstr>
      <vt:lpstr>Opferhilfegesetz</vt:lpstr>
      <vt:lpstr>Opferschutzprogramm FIZ Makasi</vt:lpstr>
      <vt:lpstr>Kantonale Ebene: Runder Tisch gegen Menschenhandel</vt:lpstr>
      <vt:lpstr>PowerPoint-Präsentation</vt:lpstr>
      <vt:lpstr>PowerPoint-Präsentation</vt:lpstr>
      <vt:lpstr>Was macht Menschen vulnerabel? </vt:lpstr>
      <vt:lpstr>Stolpersteine</vt:lpstr>
      <vt:lpstr>PowerPoint-Präsentation</vt:lpstr>
      <vt:lpstr>Stolpersteine</vt:lpstr>
    </vt:vector>
  </TitlesOfParts>
  <Company>FIZ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FIZ Nina Lanzi</dc:creator>
  <cp:lastModifiedBy>Serena</cp:lastModifiedBy>
  <cp:revision>38</cp:revision>
  <dcterms:created xsi:type="dcterms:W3CDTF">2018-02-05T11:31:13Z</dcterms:created>
  <dcterms:modified xsi:type="dcterms:W3CDTF">2018-02-15T10:21:55Z</dcterms:modified>
</cp:coreProperties>
</file>