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70" r:id="rId5"/>
    <p:sldId id="271" r:id="rId6"/>
    <p:sldId id="274" r:id="rId7"/>
    <p:sldId id="276" r:id="rId8"/>
    <p:sldId id="272" r:id="rId9"/>
    <p:sldId id="277" r:id="rId10"/>
    <p:sldId id="278" r:id="rId11"/>
    <p:sldId id="275" r:id="rId12"/>
    <p:sldId id="268" r:id="rId13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2"/>
    <p:restoredTop sz="94118"/>
  </p:normalViewPr>
  <p:slideViewPr>
    <p:cSldViewPr snapToGrid="0" snapToObjects="1">
      <p:cViewPr varScale="1">
        <p:scale>
          <a:sx n="128" d="100"/>
          <a:sy n="128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2131423-8C26-3F4A-AD38-52AEEFF9B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91FDDD-6B83-C644-B431-B231F11234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9F8EAB-534B-B14A-932B-4CBCB819A46F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23589C-9536-DC4A-BA58-92842D180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ED805A-9186-4C49-A36A-9D46922C27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547881-21F6-8642-86FB-0E07286A2D0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67A1C62-0ECE-AE41-B737-9806F70468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6D77F5-D9FD-694B-850C-2AE458D6D1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AA708B-AED8-D644-9A5E-1DCAEC6E9481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414B855A-A544-974F-9F5B-40B2560246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D6034BF4-9784-9E48-A2E9-545D0A99B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92C34D-ACDF-9847-80B9-82B0B3199B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4BBA64-77A7-E14F-BD7B-4833B7E82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7F7FB8-294B-C944-AF05-3C18488EEAA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>
            <a:extLst>
              <a:ext uri="{FF2B5EF4-FFF2-40B4-BE49-F238E27FC236}">
                <a16:creationId xmlns:a16="http://schemas.microsoft.com/office/drawing/2014/main" id="{34CE2F3A-E770-0847-AF35-D781FB366E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izenplatzhalter 2">
            <a:extLst>
              <a:ext uri="{FF2B5EF4-FFF2-40B4-BE49-F238E27FC236}">
                <a16:creationId xmlns:a16="http://schemas.microsoft.com/office/drawing/2014/main" id="{9CDF7B9E-95CD-DC47-BC02-40051E1868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16387" name="Foliennummernplatzhalter 3">
            <a:extLst>
              <a:ext uri="{FF2B5EF4-FFF2-40B4-BE49-F238E27FC236}">
                <a16:creationId xmlns:a16="http://schemas.microsoft.com/office/drawing/2014/main" id="{EEE3D392-860A-8840-8ECB-43AA70DCA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0415C9-0577-6441-8DD0-71E7D6D231C9}" type="slidenum">
              <a:rPr lang="de-DE" altLang="de-DE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1B32D-E996-114F-AE8B-AF87634EC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CEAF23-A19E-8A41-AE0C-F6C0E5478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FE6E08-19FA-3248-93E4-A5DDE71C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2CB37-79E0-F54D-8DBE-A3A5230B0775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78A9C3-83AC-FE4C-80C5-12D419C0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2FD5A4-561A-F34E-B7FE-8FFDE828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FD54-04CA-5648-A27E-501E2D21F1F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753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822D2-D929-DD4C-97DA-67E00D34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CC8F47B-2E0E-0247-A427-A79D1EA0B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BB1E18-5F2E-7246-8D0E-62504547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FF209-F348-A54D-89ED-51269D44133D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4FD91F-E937-034B-BC2A-1EEEB5CB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D2F7DC-B708-974B-8F7D-463F0BAD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C1B8-5602-374E-A24F-09BD6909DBB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36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C5FE57-BB26-354E-8EE2-B07B6D8FD0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E339F0-5817-6741-9702-6F7817E13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873BCE-0295-F749-80C6-7425752F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1C4E-086E-FC40-9737-80773BECFE67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583EC8-7464-B648-8B32-01CD4980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DE4299-9946-5441-BA47-B2A47BE3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0EFD-153E-EC47-865D-FD462CBD5FE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643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9C062-F9E3-CC4C-AB55-C5479815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970E34-8E25-4C41-B1E9-A53C61515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0893B6-0246-B249-BBC5-6DDE0BA0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F6B74-D931-0642-9F4F-10D57F9DBED9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9704F8-D136-8946-BA4F-20BDCF01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DA7349-A765-D846-8832-FB32591F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C4644-606A-0340-8099-867CC9B0518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718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F3DC2-E56E-7A4A-8296-CCAB18B6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0477CD-EC1E-8C46-8FE0-05CDBF47E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0AB96-0877-E540-943A-4712750A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CBD4E-8631-BC42-9FB8-B03148279F95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76E484-5B17-EB41-8C6A-441A8409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89E946-1359-FD4A-8C55-4539A7D9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CC2E-E2F2-0240-BD8A-8EE2D58C8CA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607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D9053-4955-6B48-BACF-2A9A2916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061EF3-37C6-D648-8802-1F7E4CD04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172578-ABAD-4E4A-9C56-2444A273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4E784DA-6D9F-8043-B6EB-353D89C8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D5FC-5632-464E-83C1-3D0D5A21CAF8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07B4128-BCE1-9247-92B0-84EF885A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E489C22-EA27-DC4D-98D8-3191BCA0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79D60-9E38-F642-B889-762A3F293E8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558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690A3-2602-F44A-8BDD-7A6F40829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2DB2D1-280F-4341-90E1-7C81E75B2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8B1321-8CB6-4A46-94E8-7BB30A98D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78ABC8-A25C-704A-8389-06596B34E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B4B0D1-7483-AD41-9C37-5736CA8B9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5C34255-C91F-954F-8347-0DBF8818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A8802-1ABD-0449-B935-0583D92377C9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32E3EB3-17B7-0644-861B-DE116828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13A92B0C-69A9-D64A-89B2-5313E46C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0263-4C44-634D-A47F-DD4D0B0FE42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877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29330-AEAD-CD40-B04D-48F4743F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795E140-268C-424B-B7F5-9147FF5C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ECFC-1E47-934B-92C0-7A15D3FCCCCE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EDC5645-B231-624E-91D1-E95B5943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9D3BB0D-FE9C-9B45-8911-9B63F35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0231-35AA-E74A-AD37-6578C1696B3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386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144F7FC-90A5-4248-A2C4-C5FFF7AD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6245-EF7E-1748-95D7-C7339930286D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40682E9-087B-F441-AC89-3490D62D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ABEB49F-A363-F949-B3F2-BAF4972C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33317-C369-1447-83DC-69C836CF31D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543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8FE46-BDC1-A643-9881-4595A6AB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4F12F1-C87C-4E46-868E-CDF62377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6A5A58-8B74-6840-A3FD-AEFD4D52D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6B5378D-DFB0-A645-9653-B3B91016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600E-94EF-7B43-9465-C382FEFBCC1D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1C096A8-2796-8F43-A991-3957AD52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4DF0CA5-41AE-0C49-9C69-186B848A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BD6E-AD6D-504A-853C-9A84124F0D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033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E2D6E-D0E7-F945-AB49-D4314DFE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55B84DF-8F08-5043-830B-43AFA9AE9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50FDCA-3294-2D4B-A5C9-2FCAE3942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CFDA785-6C53-514B-8727-E803C77E9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3FE0-BBB2-6943-8E0D-1779F041CD9C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F0BCD71-361B-2243-9AEB-4307E5C9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053F883-9606-464E-A7F1-EBA01DC0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621E-E814-7A4B-826A-FA1E8241003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099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4812D285-5471-9641-BF0B-0A11A01EC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8A1287EE-A89F-414A-8768-53C4C406B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CH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EDBF48-0DC3-F14D-8278-9FC181BD0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CA58F3-0256-D14D-AE80-BF49A8193395}" type="datetimeFigureOut">
              <a:rPr lang="de-CH"/>
              <a:pPr>
                <a:defRPr/>
              </a:pPr>
              <a:t>14.02.18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2DB604-BDB2-F04C-9BA9-4C4C60FC4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D4D35C-A0B7-B144-9EBF-401025204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50811C-3DBB-0D48-A9FF-ED5DBC1AA98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39DE43A1-FA91-A645-A6F7-C886F6063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863" y="2136775"/>
            <a:ext cx="9097962" cy="1922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dirty="0">
                <a:ea typeface="ＭＳ Ｐゴシック" panose="020B0600070205080204" pitchFamily="34" charset="-128"/>
              </a:rPr>
              <a:t>Häusliche Gewalt in der Schweiz</a:t>
            </a:r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altLang="de-DE" sz="4000" dirty="0">
                <a:ea typeface="ＭＳ Ｐゴシック" panose="020B0600070205080204" pitchFamily="34" charset="-128"/>
              </a:rPr>
              <a:t>Forschungsstand, aktuelle politische </a:t>
            </a:r>
            <a:br>
              <a:rPr lang="de-DE" altLang="de-DE" sz="4000" dirty="0">
                <a:ea typeface="ＭＳ Ｐゴシック" panose="020B0600070205080204" pitchFamily="34" charset="-128"/>
              </a:rPr>
            </a:br>
            <a:r>
              <a:rPr lang="de-DE" altLang="de-DE" sz="4000" dirty="0">
                <a:ea typeface="ＭＳ Ｐゴシック" panose="020B0600070205080204" pitchFamily="34" charset="-128"/>
              </a:rPr>
              <a:t>und rechtliche Lage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15362" name="Untertitel 2">
            <a:extLst>
              <a:ext uri="{FF2B5EF4-FFF2-40B4-BE49-F238E27FC236}">
                <a16:creationId xmlns:a16="http://schemas.microsoft.com/office/drawing/2014/main" id="{92D1720E-8F66-8442-A5A8-FECE1BC3F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7025" y="4170363"/>
            <a:ext cx="6400800" cy="1930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de-DE" altLang="de-DE" sz="1800" dirty="0">
                <a:ea typeface="ＭＳ Ｐゴシック" panose="020B0600070205080204" pitchFamily="34" charset="-128"/>
              </a:rPr>
              <a:t>SAGW-</a:t>
            </a:r>
            <a:r>
              <a:rPr lang="de-DE" altLang="de-DE" sz="1800" dirty="0" err="1">
                <a:ea typeface="ＭＳ Ｐゴシック" panose="020B0600070205080204" pitchFamily="34" charset="-128"/>
              </a:rPr>
              <a:t>Veranstaltungsrei</a:t>
            </a:r>
            <a:r>
              <a:rPr lang="de-CH" altLang="de-DE" sz="1800" dirty="0">
                <a:ea typeface="ＭＳ Ｐゴシック" panose="020B0600070205080204" pitchFamily="34" charset="-128"/>
              </a:rPr>
              <a:t>he «UN </a:t>
            </a:r>
            <a:r>
              <a:rPr lang="de-CH" altLang="de-DE" sz="1800" dirty="0" err="1">
                <a:ea typeface="ＭＳ Ｐゴシック" panose="020B0600070205080204" pitchFamily="34" charset="-128"/>
              </a:rPr>
              <a:t>Sustainable</a:t>
            </a:r>
            <a:r>
              <a:rPr lang="de-CH" altLang="de-DE" sz="1800" dirty="0">
                <a:ea typeface="ＭＳ Ｐゴシック" panose="020B0600070205080204" pitchFamily="34" charset="-128"/>
              </a:rPr>
              <a:t> Development Goals. </a:t>
            </a:r>
            <a:br>
              <a:rPr lang="de-CH" altLang="de-DE" sz="1800" dirty="0">
                <a:ea typeface="ＭＳ Ｐゴシック" panose="020B0600070205080204" pitchFamily="34" charset="-128"/>
              </a:rPr>
            </a:br>
            <a:r>
              <a:rPr lang="de-CH" altLang="de-DE" sz="1800" dirty="0">
                <a:ea typeface="ＭＳ Ｐゴシック" panose="020B0600070205080204" pitchFamily="34" charset="-128"/>
              </a:rPr>
              <a:t>Der Beitrag der Geistes- und Sozialwissenschaften»</a:t>
            </a:r>
            <a:endParaRPr lang="de-DE" altLang="de-DE" sz="1800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altLang="de-DE" sz="1800" dirty="0">
                <a:ea typeface="ＭＳ Ｐゴシック" panose="020B0600070205080204" pitchFamily="34" charset="-128"/>
              </a:rPr>
              <a:t>Universität Fribourg, 15. Februar 2018 </a:t>
            </a:r>
          </a:p>
          <a:p>
            <a:pPr fontAlgn="auto">
              <a:spcAft>
                <a:spcPts val="0"/>
              </a:spcAft>
              <a:defRPr/>
            </a:pPr>
            <a:endParaRPr lang="de-DE" altLang="de-DE" sz="1800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altLang="de-DE" sz="2800" dirty="0">
                <a:ea typeface="ＭＳ Ｐゴシック" panose="020B0600070205080204" pitchFamily="34" charset="-128"/>
              </a:rPr>
              <a:t>Daniela </a:t>
            </a:r>
            <a:r>
              <a:rPr lang="de-DE" altLang="de-DE" sz="2800" dirty="0" err="1">
                <a:ea typeface="ＭＳ Ｐゴシック" panose="020B0600070205080204" pitchFamily="34" charset="-128"/>
              </a:rPr>
              <a:t>Gloor</a:t>
            </a:r>
            <a:r>
              <a:rPr lang="de-DE" altLang="de-DE" sz="2800" dirty="0">
                <a:ea typeface="ＭＳ Ｐゴシック" panose="020B0600070205080204" pitchFamily="34" charset="-128"/>
              </a:rPr>
              <a:t>, Dr. phil.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altLang="de-DE" sz="2800" dirty="0" err="1">
                <a:ea typeface="ＭＳ Ｐゴシック" panose="020B0600070205080204" pitchFamily="34" charset="-128"/>
              </a:rPr>
              <a:t>Social</a:t>
            </a:r>
            <a:r>
              <a:rPr lang="de-DE" altLang="de-DE" sz="2800" dirty="0">
                <a:ea typeface="ＭＳ Ｐゴシック" panose="020B0600070205080204" pitchFamily="34" charset="-128"/>
              </a:rPr>
              <a:t> Insight, </a:t>
            </a:r>
            <a:r>
              <a:rPr lang="de-DE" altLang="de-DE" sz="2800" dirty="0" err="1">
                <a:ea typeface="ＭＳ Ｐゴシック" panose="020B0600070205080204" pitchFamily="34" charset="-128"/>
              </a:rPr>
              <a:t>Schinznach</a:t>
            </a:r>
            <a:r>
              <a:rPr lang="de-DE" altLang="de-DE" sz="2800" dirty="0">
                <a:ea typeface="ＭＳ Ｐゴシック" panose="020B0600070205080204" pitchFamily="34" charset="-128"/>
              </a:rPr>
              <a:t>-Dorf</a:t>
            </a:r>
          </a:p>
        </p:txBody>
      </p:sp>
      <p:sp>
        <p:nvSpPr>
          <p:cNvPr id="4099" name="Foliennummernplatzhalter 3">
            <a:extLst>
              <a:ext uri="{FF2B5EF4-FFF2-40B4-BE49-F238E27FC236}">
                <a16:creationId xmlns:a16="http://schemas.microsoft.com/office/drawing/2014/main" id="{75AB530D-43C9-CE4B-9F14-283498A9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CDF5E27-8051-E04F-A3BB-5E402BE9C81C}" type="slidenum">
              <a:rPr lang="de-DE" altLang="de-DE" sz="1200">
                <a:solidFill>
                  <a:srgbClr val="898989"/>
                </a:solidFill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de-DE" altLang="de-DE" sz="120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100" name="Bild 1">
            <a:extLst>
              <a:ext uri="{FF2B5EF4-FFF2-40B4-BE49-F238E27FC236}">
                <a16:creationId xmlns:a16="http://schemas.microsoft.com/office/drawing/2014/main" id="{AA87E659-DA97-5B49-9F3B-AF98DA153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44450"/>
            <a:ext cx="246062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Bild 4">
            <a:extLst>
              <a:ext uri="{FF2B5EF4-FFF2-40B4-BE49-F238E27FC236}">
                <a16:creationId xmlns:a16="http://schemas.microsoft.com/office/drawing/2014/main" id="{4024AEA1-2810-3D4C-AAC7-5276C159A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0"/>
            <a:ext cx="4764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el 1">
            <a:extLst>
              <a:ext uri="{FF2B5EF4-FFF2-40B4-BE49-F238E27FC236}">
                <a16:creationId xmlns:a16="http://schemas.microsoft.com/office/drawing/2014/main" id="{9DB973B4-1776-C243-8D48-ABE55EEC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11144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Ergebnis «Brachland ‚Tatperson‘»</a:t>
            </a:r>
          </a:p>
        </p:txBody>
      </p:sp>
      <p:sp>
        <p:nvSpPr>
          <p:cNvPr id="17411" name="Inhaltsplatzhalter 2">
            <a:extLst>
              <a:ext uri="{FF2B5EF4-FFF2-40B4-BE49-F238E27FC236}">
                <a16:creationId xmlns:a16="http://schemas.microsoft.com/office/drawing/2014/main" id="{42521268-8842-0E40-BCF8-0F917E25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5" y="2257425"/>
            <a:ext cx="9726613" cy="36226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Männer suchen oft Hilfe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Nutzen ist jedoch gering, Fachpersonen kaum je spezialisiert aufs Thema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Ad Sanktionen: </a:t>
            </a:r>
            <a:r>
              <a:rPr lang="de-DE" altLang="de-DE" sz="3600" dirty="0" err="1">
                <a:ea typeface="ＭＳ Ｐゴシック" panose="020B0600070205080204" pitchFamily="34" charset="-128"/>
              </a:rPr>
              <a:t>Offizialisierung</a:t>
            </a:r>
            <a:r>
              <a:rPr lang="de-DE" altLang="de-DE" sz="3600" dirty="0">
                <a:ea typeface="ＭＳ Ｐゴシック" panose="020B0600070205080204" pitchFamily="34" charset="-128"/>
              </a:rPr>
              <a:t> greift kaum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900" dirty="0">
              <a:ea typeface="ＭＳ Ｐゴシック" panose="020B0600070205080204" pitchFamily="34" charset="-12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12 von 40 Frauen: Partner/</a:t>
            </a:r>
            <a:r>
              <a:rPr lang="de-DE" altLang="de-DE" sz="3600" dirty="0" err="1">
                <a:ea typeface="ＭＳ Ｐゴシック" panose="020B0600070205080204" pitchFamily="34" charset="-128"/>
              </a:rPr>
              <a:t>Expartner</a:t>
            </a:r>
            <a:r>
              <a:rPr lang="de-DE" altLang="de-DE" sz="3600" dirty="0">
                <a:ea typeface="ＭＳ Ｐゴシック" panose="020B0600070205080204" pitchFamily="34" charset="-128"/>
              </a:rPr>
              <a:t> hat gegen weitere Frauen Gewalt ausgeübt</a:t>
            </a:r>
          </a:p>
          <a:p>
            <a:pPr fontAlgn="auto">
              <a:spcAft>
                <a:spcPts val="0"/>
              </a:spcAft>
              <a:defRPr/>
            </a:pPr>
            <a:endParaRPr lang="de-DE" altLang="de-DE" sz="3600" dirty="0">
              <a:ea typeface="ＭＳ Ｐゴシック" panose="020B0600070205080204" pitchFamily="34" charset="-128"/>
            </a:endParaRPr>
          </a:p>
        </p:txBody>
      </p:sp>
      <p:sp>
        <p:nvSpPr>
          <p:cNvPr id="13316" name="Foliennummernplatzhalter 3">
            <a:extLst>
              <a:ext uri="{FF2B5EF4-FFF2-40B4-BE49-F238E27FC236}">
                <a16:creationId xmlns:a16="http://schemas.microsoft.com/office/drawing/2014/main" id="{8CAD33C4-97E1-694B-820E-9C40E657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5811944-37C7-5C4C-97B7-A1629E22B844}" type="slidenum">
              <a:rPr lang="de-DE" altLang="de-DE" sz="1200">
                <a:solidFill>
                  <a:srgbClr val="898989"/>
                </a:solidFill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de-DE" altLang="de-DE" sz="120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ild 4">
            <a:extLst>
              <a:ext uri="{FF2B5EF4-FFF2-40B4-BE49-F238E27FC236}">
                <a16:creationId xmlns:a16="http://schemas.microsoft.com/office/drawing/2014/main" id="{8BD96476-9838-604E-ABE7-16DD7FA6A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0"/>
            <a:ext cx="4764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el 1">
            <a:extLst>
              <a:ext uri="{FF2B5EF4-FFF2-40B4-BE49-F238E27FC236}">
                <a16:creationId xmlns:a16="http://schemas.microsoft.com/office/drawing/2014/main" id="{9DB973B4-1776-C243-8D48-ABE55EEC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8477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Fazit und Zukunft</a:t>
            </a:r>
          </a:p>
        </p:txBody>
      </p:sp>
      <p:sp>
        <p:nvSpPr>
          <p:cNvPr id="14339" name="Inhaltsplatzhalter 2">
            <a:extLst>
              <a:ext uri="{FF2B5EF4-FFF2-40B4-BE49-F238E27FC236}">
                <a16:creationId xmlns:a16="http://schemas.microsoft.com/office/drawing/2014/main" id="{1BCBBE04-E7E9-514E-95A3-1865034C40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8275" y="2033588"/>
            <a:ext cx="9736138" cy="4654550"/>
          </a:xfrm>
        </p:spPr>
        <p:txBody>
          <a:bodyPr/>
          <a:lstStyle/>
          <a:p>
            <a:r>
              <a:rPr lang="de-DE" altLang="de-DE" sz="3600">
                <a:ea typeface="ＭＳ Ｐゴシック" panose="020B0600070205080204" pitchFamily="34" charset="-128"/>
              </a:rPr>
              <a:t>Weiterhin viel Effort nötig für die tatsächliche Umsetzung der Ziele</a:t>
            </a:r>
          </a:p>
          <a:p>
            <a:r>
              <a:rPr lang="de-DE" altLang="de-DE" sz="3600">
                <a:ea typeface="ＭＳ Ｐゴシック" panose="020B0600070205080204" pitchFamily="34" charset="-128"/>
              </a:rPr>
              <a:t>Istanbul-Konvention tritt am Ostersonntag in Kraft (1.4.2018)</a:t>
            </a:r>
          </a:p>
          <a:p>
            <a:r>
              <a:rPr lang="de-DE" altLang="de-DE" sz="3600">
                <a:ea typeface="ＭＳ Ｐゴシック" panose="020B0600070205080204" pitchFamily="34" charset="-128"/>
              </a:rPr>
              <a:t>Zukunft:</a:t>
            </a:r>
          </a:p>
          <a:p>
            <a:pPr lvl="1"/>
            <a:r>
              <a:rPr lang="de-DE" altLang="de-DE" sz="3600">
                <a:ea typeface="ＭＳ Ｐゴシック" panose="020B0600070205080204" pitchFamily="34" charset="-128"/>
              </a:rPr>
              <a:t>Politische und rechtliche Ebene weiterhin gefordert</a:t>
            </a:r>
          </a:p>
          <a:p>
            <a:pPr lvl="1"/>
            <a:r>
              <a:rPr lang="de-DE" altLang="de-DE" sz="3600">
                <a:ea typeface="ＭＳ Ｐゴシック" panose="020B0600070205080204" pitchFamily="34" charset="-128"/>
              </a:rPr>
              <a:t>Forschung weiterhin wichtig</a:t>
            </a: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4C5952E1-3A13-A542-8FBA-D3F4BEB2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7EE6D89-0560-7544-B6BA-6EA0381B5993}" type="slidenum">
              <a:rPr lang="de-DE" altLang="de-DE" sz="1200">
                <a:solidFill>
                  <a:srgbClr val="898989"/>
                </a:solidFill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de-DE" altLang="de-DE" sz="120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5">
            <a:extLst>
              <a:ext uri="{FF2B5EF4-FFF2-40B4-BE49-F238E27FC236}">
                <a16:creationId xmlns:a16="http://schemas.microsoft.com/office/drawing/2014/main" id="{6957CB7A-0047-5D42-8BC0-FF9DBEEC7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0" y="3148013"/>
            <a:ext cx="4146550" cy="18478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sz="4000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Herzlichen Dank </a:t>
            </a:r>
            <a:br>
              <a:rPr lang="de-DE" altLang="de-DE" sz="4000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</a:br>
            <a:r>
              <a:rPr lang="de-DE" altLang="de-DE" sz="4000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für Ihre Aufmerksamkeit!</a:t>
            </a:r>
          </a:p>
        </p:txBody>
      </p:sp>
      <p:sp>
        <p:nvSpPr>
          <p:cNvPr id="15362" name="Foliennummernplatzhalter 8">
            <a:extLst>
              <a:ext uri="{FF2B5EF4-FFF2-40B4-BE49-F238E27FC236}">
                <a16:creationId xmlns:a16="http://schemas.microsoft.com/office/drawing/2014/main" id="{22B57C7B-3368-FC46-929A-D07D4529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6689834-D49B-D14A-B206-86F0780AAEFC}" type="slidenum">
              <a:rPr lang="de-DE" altLang="de-DE" sz="1200">
                <a:solidFill>
                  <a:srgbClr val="898989"/>
                </a:solidFill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de-DE" altLang="de-DE" sz="120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5363" name="Bild 5">
            <a:extLst>
              <a:ext uri="{FF2B5EF4-FFF2-40B4-BE49-F238E27FC236}">
                <a16:creationId xmlns:a16="http://schemas.microsoft.com/office/drawing/2014/main" id="{1CDA13F3-4B96-1541-A77B-F6033430F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0"/>
            <a:ext cx="4764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Bild 3">
            <a:extLst>
              <a:ext uri="{FF2B5EF4-FFF2-40B4-BE49-F238E27FC236}">
                <a16:creationId xmlns:a16="http://schemas.microsoft.com/office/drawing/2014/main" id="{4E36208C-AB01-A048-8E4E-D35666CF1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1563"/>
            <a:ext cx="4979988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>
            <a:extLst>
              <a:ext uri="{FF2B5EF4-FFF2-40B4-BE49-F238E27FC236}">
                <a16:creationId xmlns:a16="http://schemas.microsoft.com/office/drawing/2014/main" id="{0FDA6CF3-3E0D-7946-942F-A7A8BBA2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88" y="12446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Ablauf des Referats</a:t>
            </a:r>
          </a:p>
        </p:txBody>
      </p:sp>
      <p:sp>
        <p:nvSpPr>
          <p:cNvPr id="5122" name="Inhaltsplatzhalter 2">
            <a:extLst>
              <a:ext uri="{FF2B5EF4-FFF2-40B4-BE49-F238E27FC236}">
                <a16:creationId xmlns:a16="http://schemas.microsoft.com/office/drawing/2014/main" id="{91F7C7C2-DB28-D44E-9C49-247B5C46B4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12888" y="2611438"/>
            <a:ext cx="8229600" cy="2809875"/>
          </a:xfrm>
        </p:spPr>
        <p:txBody>
          <a:bodyPr/>
          <a:lstStyle/>
          <a:p>
            <a:r>
              <a:rPr lang="de-CH" altLang="de-DE" sz="3600">
                <a:ea typeface="ＭＳ Ｐゴシック" panose="020B0600070205080204" pitchFamily="34" charset="-128"/>
              </a:rPr>
              <a:t>Überblick zur Entwicklung</a:t>
            </a:r>
          </a:p>
          <a:p>
            <a:r>
              <a:rPr lang="de-CH" altLang="de-DE" sz="3600">
                <a:ea typeface="ＭＳ Ｐゴシック" panose="020B0600070205080204" pitchFamily="34" charset="-128"/>
              </a:rPr>
              <a:t>Zwischenfazit</a:t>
            </a:r>
          </a:p>
          <a:p>
            <a:r>
              <a:rPr lang="de-CH" altLang="de-DE" sz="3600">
                <a:ea typeface="ＭＳ Ｐゴシック" panose="020B0600070205080204" pitchFamily="34" charset="-128"/>
              </a:rPr>
              <a:t>Ergebnisse zum heutigen Stand</a:t>
            </a:r>
          </a:p>
          <a:p>
            <a:r>
              <a:rPr lang="de-CH" altLang="de-DE" sz="3600">
                <a:ea typeface="ＭＳ Ｐゴシック" panose="020B0600070205080204" pitchFamily="34" charset="-128"/>
              </a:rPr>
              <a:t>Fazit und Zukunft</a:t>
            </a:r>
            <a:endParaRPr lang="de-DE" altLang="de-DE" sz="3600">
              <a:ea typeface="ＭＳ Ｐゴシック" panose="020B0600070205080204" pitchFamily="34" charset="-128"/>
            </a:endParaRPr>
          </a:p>
          <a:p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123" name="Foliennummernplatzhalter 3">
            <a:extLst>
              <a:ext uri="{FF2B5EF4-FFF2-40B4-BE49-F238E27FC236}">
                <a16:creationId xmlns:a16="http://schemas.microsoft.com/office/drawing/2014/main" id="{EA71CEFE-35A4-BA4E-8406-B0542678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26D9744-165C-A644-84E1-EA67F9668DB2}" type="slidenum">
              <a:rPr lang="de-DE" altLang="de-DE" sz="1200">
                <a:solidFill>
                  <a:srgbClr val="898989"/>
                </a:solidFill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de-DE" altLang="de-DE" sz="120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124" name="Bild 1">
            <a:extLst>
              <a:ext uri="{FF2B5EF4-FFF2-40B4-BE49-F238E27FC236}">
                <a16:creationId xmlns:a16="http://schemas.microsoft.com/office/drawing/2014/main" id="{F4791DE4-7FAC-2F44-B5BF-932F39663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0"/>
            <a:ext cx="4764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Bild 4">
            <a:extLst>
              <a:ext uri="{FF2B5EF4-FFF2-40B4-BE49-F238E27FC236}">
                <a16:creationId xmlns:a16="http://schemas.microsoft.com/office/drawing/2014/main" id="{3B08468C-8492-E941-BEBF-AFE669665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0"/>
            <a:ext cx="4764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el 1">
            <a:extLst>
              <a:ext uri="{FF2B5EF4-FFF2-40B4-BE49-F238E27FC236}">
                <a16:creationId xmlns:a16="http://schemas.microsoft.com/office/drawing/2014/main" id="{9DB973B4-1776-C243-8D48-ABE55EEC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768350"/>
            <a:ext cx="1084262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80er/Anfang 90er Jahre: Beginn der Forschung</a:t>
            </a:r>
          </a:p>
        </p:txBody>
      </p:sp>
      <p:sp>
        <p:nvSpPr>
          <p:cNvPr id="6147" name="Inhaltsplatzhalter 2">
            <a:extLst>
              <a:ext uri="{FF2B5EF4-FFF2-40B4-BE49-F238E27FC236}">
                <a16:creationId xmlns:a16="http://schemas.microsoft.com/office/drawing/2014/main" id="{83EBFCE0-7888-A04D-B7E4-D2FF508275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9188" y="2066925"/>
            <a:ext cx="10234612" cy="4654550"/>
          </a:xfrm>
        </p:spPr>
        <p:txBody>
          <a:bodyPr/>
          <a:lstStyle/>
          <a:p>
            <a:r>
              <a:rPr lang="de-DE" altLang="de-DE" sz="3600">
                <a:ea typeface="ＭＳ Ｐゴシック" panose="020B0600070205080204" pitchFamily="34" charset="-128"/>
              </a:rPr>
              <a:t>Forschung: enges Zusammenspiel mit der Praxis</a:t>
            </a:r>
          </a:p>
          <a:p>
            <a:r>
              <a:rPr lang="de-DE" altLang="de-DE" sz="3600">
                <a:ea typeface="ＭＳ Ｐゴシック" panose="020B0600070205080204" pitchFamily="34" charset="-128"/>
              </a:rPr>
              <a:t>Wenig Akteure: Frauenhaus, Frauenberatungsstellen</a:t>
            </a:r>
          </a:p>
          <a:p>
            <a:r>
              <a:rPr lang="de-DE" altLang="de-DE" sz="3600">
                <a:ea typeface="ＭＳ Ｐゴシック" panose="020B0600070205080204" pitchFamily="34" charset="-128"/>
              </a:rPr>
              <a:t>Themen der Forschung:</a:t>
            </a:r>
          </a:p>
          <a:p>
            <a:pPr lvl="1"/>
            <a:r>
              <a:rPr lang="de-DE" altLang="de-DE" sz="3200">
                <a:ea typeface="ＭＳ Ｐゴシック" panose="020B0600070205080204" pitchFamily="34" charset="-128"/>
              </a:rPr>
              <a:t>Problem verstehen, Situation Betroffener, Definition, Gewaltformen </a:t>
            </a:r>
          </a:p>
          <a:p>
            <a:pPr lvl="1"/>
            <a:r>
              <a:rPr lang="de-DE" altLang="de-DE" sz="3200">
                <a:ea typeface="ＭＳ Ｐゴシック" panose="020B0600070205080204" pitchFamily="34" charset="-128"/>
              </a:rPr>
              <a:t>Vorkommen, Prävalenzforschung,</a:t>
            </a:r>
            <a:r>
              <a:rPr lang="de-DE" altLang="de-DE" sz="320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de-DE" altLang="de-DE" sz="3200">
                <a:ea typeface="ＭＳ Ｐゴシック" panose="020B0600070205080204" pitchFamily="34" charset="-128"/>
              </a:rPr>
              <a:t>Problemetablierung</a:t>
            </a:r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B745D9A1-7123-0F47-99BA-B1E373FC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6280FFA-039E-ED44-AD92-6216C1F6B57B}" type="slidenum">
              <a:rPr lang="de-DE" altLang="de-DE" sz="1200">
                <a:solidFill>
                  <a:srgbClr val="898989"/>
                </a:solidFill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de-DE" altLang="de-DE" sz="120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Bild 4">
            <a:extLst>
              <a:ext uri="{FF2B5EF4-FFF2-40B4-BE49-F238E27FC236}">
                <a16:creationId xmlns:a16="http://schemas.microsoft.com/office/drawing/2014/main" id="{0C2F7C6C-A7D0-174B-BF59-6F22D4004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0"/>
            <a:ext cx="4764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el 1">
            <a:extLst>
              <a:ext uri="{FF2B5EF4-FFF2-40B4-BE49-F238E27FC236}">
                <a16:creationId xmlns:a16="http://schemas.microsoft.com/office/drawing/2014/main" id="{9DB973B4-1776-C243-8D48-ABE55EEC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768350"/>
            <a:ext cx="96710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Ab Mitte/Ende 90er: das Feld wird weiter</a:t>
            </a: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83BA523F-F086-524B-9980-A3F46ECC5B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2525" y="2066925"/>
            <a:ext cx="10201275" cy="4654550"/>
          </a:xfrm>
        </p:spPr>
        <p:txBody>
          <a:bodyPr/>
          <a:lstStyle/>
          <a:p>
            <a:r>
              <a:rPr lang="de-DE" altLang="de-DE" sz="3600">
                <a:ea typeface="ＭＳ Ｐゴシック" panose="020B0600070205080204" pitchFamily="34" charset="-128"/>
              </a:rPr>
              <a:t>Entstehen kantonaler Interventionsprojekte in allen grösseren Kantonen </a:t>
            </a:r>
            <a:r>
              <a:rPr lang="de-DE" altLang="de-DE" sz="360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de-DE" altLang="de-DE" sz="3600">
                <a:ea typeface="ＭＳ Ｐゴシック" panose="020B0600070205080204" pitchFamily="34" charset="-128"/>
              </a:rPr>
              <a:t>politische Einbindung</a:t>
            </a:r>
          </a:p>
          <a:p>
            <a:r>
              <a:rPr lang="de-DE" altLang="de-DE" sz="3600">
                <a:ea typeface="ＭＳ Ｐゴシック" panose="020B0600070205080204" pitchFamily="34" charset="-128"/>
              </a:rPr>
              <a:t>Mehr Stellen eingebunden: Polizei, Justiz und andere Stellen</a:t>
            </a:r>
          </a:p>
          <a:p>
            <a:r>
              <a:rPr lang="de-DE" altLang="de-DE" sz="3600">
                <a:ea typeface="ＭＳ Ｐゴシック" panose="020B0600070205080204" pitchFamily="34" charset="-128"/>
              </a:rPr>
              <a:t>Weiterbildung, Policyebene</a:t>
            </a:r>
          </a:p>
          <a:p>
            <a:r>
              <a:rPr lang="de-DE" altLang="de-DE" sz="3600">
                <a:ea typeface="ＭＳ Ｐゴシック" panose="020B0600070205080204" pitchFamily="34" charset="-128"/>
              </a:rPr>
              <a:t>Forschung: wendet sich den Institutionen und deren Arbeit/Zusammenarbeit zu</a:t>
            </a:r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BCC88EF0-0F34-0F4E-AD83-04A98D42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D0107DB-A15B-D040-823F-D70D1816B21B}" type="slidenum">
              <a:rPr lang="de-DE" altLang="de-DE" sz="1200">
                <a:solidFill>
                  <a:srgbClr val="898989"/>
                </a:solidFill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de-DE" altLang="de-DE" sz="120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Bild 4">
            <a:extLst>
              <a:ext uri="{FF2B5EF4-FFF2-40B4-BE49-F238E27FC236}">
                <a16:creationId xmlns:a16="http://schemas.microsoft.com/office/drawing/2014/main" id="{AD7B2501-21C9-C14E-9521-D801F5C80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0"/>
            <a:ext cx="4764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el 1">
            <a:extLst>
              <a:ext uri="{FF2B5EF4-FFF2-40B4-BE49-F238E27FC236}">
                <a16:creationId xmlns:a16="http://schemas.microsoft.com/office/drawing/2014/main" id="{9DB973B4-1776-C243-8D48-ABE55EEC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720725"/>
            <a:ext cx="97282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2000/10er Jahre: rechtliche Instrumente</a:t>
            </a:r>
          </a:p>
        </p:txBody>
      </p:sp>
      <p:sp>
        <p:nvSpPr>
          <p:cNvPr id="17411" name="Inhaltsplatzhalter 2">
            <a:extLst>
              <a:ext uri="{FF2B5EF4-FFF2-40B4-BE49-F238E27FC236}">
                <a16:creationId xmlns:a16="http://schemas.microsoft.com/office/drawing/2014/main" id="{42521268-8842-0E40-BCF8-0F917E25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863725"/>
            <a:ext cx="10234613" cy="4654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Neue rechtliche Lösungen: kantonale Gesetze zu häuslicher Gewalt, Gesetze auf Bundesebene (Straf-/ Zivilrecht, Polizei, Ausländergesetz)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Bereits 1993: Opferhilfegesetz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Gender- und Gleichstellungsperspektive zum Teil ins Hintertreffen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3200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de-DE" altLang="de-DE" sz="3600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de-DE" altLang="de-DE" sz="3600" dirty="0">
              <a:ea typeface="ＭＳ Ｐゴシック" panose="020B0600070205080204" pitchFamily="34" charset="-128"/>
            </a:endParaRPr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3FFF4248-71AB-5E4E-AD4D-B7A743D0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618482F-156F-3B40-89E7-92FE65A1A4E1}" type="slidenum">
              <a:rPr lang="de-DE" altLang="de-DE" sz="1200">
                <a:solidFill>
                  <a:srgbClr val="898989"/>
                </a:solidFill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de-DE" altLang="de-DE" sz="120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Bild 4">
            <a:extLst>
              <a:ext uri="{FF2B5EF4-FFF2-40B4-BE49-F238E27FC236}">
                <a16:creationId xmlns:a16="http://schemas.microsoft.com/office/drawing/2014/main" id="{4819B055-2B82-414F-B8DE-9C4FE2953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0"/>
            <a:ext cx="4764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el 1">
            <a:extLst>
              <a:ext uri="{FF2B5EF4-FFF2-40B4-BE49-F238E27FC236}">
                <a16:creationId xmlns:a16="http://schemas.microsoft.com/office/drawing/2014/main" id="{9DB973B4-1776-C243-8D48-ABE55EEC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768350"/>
            <a:ext cx="9017000" cy="1397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Zwischenfazit: 3 </a:t>
            </a:r>
            <a:r>
              <a:rPr lang="de-DE" altLang="de-DE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konsensuale</a:t>
            </a:r>
            <a:r>
              <a:rPr lang="de-DE" altLang="de-DE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 Ziele</a:t>
            </a:r>
          </a:p>
        </p:txBody>
      </p:sp>
      <p:sp>
        <p:nvSpPr>
          <p:cNvPr id="17411" name="Inhaltsplatzhalter 2">
            <a:extLst>
              <a:ext uri="{FF2B5EF4-FFF2-40B4-BE49-F238E27FC236}">
                <a16:creationId xmlns:a16="http://schemas.microsoft.com/office/drawing/2014/main" id="{42521268-8842-0E40-BCF8-0F917E25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50" y="2165350"/>
            <a:ext cx="9740900" cy="38004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3 Ziele für Praxis, Politik und Recht: 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Gewalt stoppen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Opfer schützen und unterstützen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Tatpersonen zu Rechenschaft ziehen und helfen</a:t>
            </a:r>
          </a:p>
        </p:txBody>
      </p:sp>
      <p:sp>
        <p:nvSpPr>
          <p:cNvPr id="9220" name="Foliennummernplatzhalter 3">
            <a:extLst>
              <a:ext uri="{FF2B5EF4-FFF2-40B4-BE49-F238E27FC236}">
                <a16:creationId xmlns:a16="http://schemas.microsoft.com/office/drawing/2014/main" id="{BD73759E-CD08-7E45-B936-E816A11F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0BDE127-36DD-C546-A567-5FDDA570D5A1}" type="slidenum">
              <a:rPr lang="de-DE" altLang="de-DE" sz="1200">
                <a:solidFill>
                  <a:srgbClr val="898989"/>
                </a:solidFill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de-DE" altLang="de-DE" sz="120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Bild 4">
            <a:extLst>
              <a:ext uri="{FF2B5EF4-FFF2-40B4-BE49-F238E27FC236}">
                <a16:creationId xmlns:a16="http://schemas.microsoft.com/office/drawing/2014/main" id="{B6887679-5AEE-2D4E-A504-05CA10F23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0"/>
            <a:ext cx="4764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el 1">
            <a:extLst>
              <a:ext uri="{FF2B5EF4-FFF2-40B4-BE49-F238E27FC236}">
                <a16:creationId xmlns:a16="http://schemas.microsoft.com/office/drawing/2014/main" id="{9DB973B4-1776-C243-8D48-ABE55EEC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9216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3 Ziele – Stand der Umsetzung</a:t>
            </a:r>
          </a:p>
        </p:txBody>
      </p:sp>
      <p:sp>
        <p:nvSpPr>
          <p:cNvPr id="17411" name="Inhaltsplatzhalter 2">
            <a:extLst>
              <a:ext uri="{FF2B5EF4-FFF2-40B4-BE49-F238E27FC236}">
                <a16:creationId xmlns:a16="http://schemas.microsoft.com/office/drawing/2014/main" id="{42521268-8842-0E40-BCF8-0F917E25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66925"/>
            <a:ext cx="9906000" cy="41417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Forschung ist gefragt: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Wie sieht die Umsetzung aus? 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Wie erleben Betroffene das Hilfesystem?</a:t>
            </a:r>
          </a:p>
          <a:p>
            <a:pPr fontAlgn="auto">
              <a:spcAft>
                <a:spcPts val="0"/>
              </a:spcAft>
              <a:defRPr/>
            </a:pPr>
            <a:endParaRPr lang="de-DE" altLang="de-DE" sz="3600" dirty="0">
              <a:ea typeface="ＭＳ Ｐゴシック" panose="020B0600070205080204" pitchFamily="34" charset="-12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36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de-DE" altLang="de-DE" sz="3600" dirty="0">
                <a:ea typeface="ＭＳ Ｐゴシック" panose="020B0600070205080204" pitchFamily="34" charset="-128"/>
              </a:rPr>
              <a:t>Forschung im NFP40: Sicht von Frauen, die vom Partner Gewalt erfahren haben</a:t>
            </a:r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47082C69-FE15-5444-A405-586288C4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46DBD1F-9732-864D-83FB-5E108890AA93}" type="slidenum">
              <a:rPr lang="de-DE" altLang="de-DE" sz="1200">
                <a:solidFill>
                  <a:srgbClr val="898989"/>
                </a:solidFill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de-DE" altLang="de-DE" sz="120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Bild 4">
            <a:extLst>
              <a:ext uri="{FF2B5EF4-FFF2-40B4-BE49-F238E27FC236}">
                <a16:creationId xmlns:a16="http://schemas.microsoft.com/office/drawing/2014/main" id="{C68A527C-4127-B545-9CA5-2F9E7EEB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0"/>
            <a:ext cx="4764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el 1">
            <a:extLst>
              <a:ext uri="{FF2B5EF4-FFF2-40B4-BE49-F238E27FC236}">
                <a16:creationId xmlns:a16="http://schemas.microsoft.com/office/drawing/2014/main" id="{9DB973B4-1776-C243-8D48-ABE55EEC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88" y="1135063"/>
            <a:ext cx="8894762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Ergebnis «Opferschutz – viel erreicht, viel Schwieriges bleibt»</a:t>
            </a:r>
          </a:p>
        </p:txBody>
      </p:sp>
      <p:sp>
        <p:nvSpPr>
          <p:cNvPr id="17411" name="Inhaltsplatzhalter 2">
            <a:extLst>
              <a:ext uri="{FF2B5EF4-FFF2-40B4-BE49-F238E27FC236}">
                <a16:creationId xmlns:a16="http://schemas.microsoft.com/office/drawing/2014/main" id="{42521268-8842-0E40-BCF8-0F917E25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388" y="2438400"/>
            <a:ext cx="9725025" cy="4289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Betroffene machen heute oft gute Erfahrungen («Der Polizist war mein Engel.»)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Arbeitsberg für Frauen, die von Partnergewalt </a:t>
            </a:r>
            <a:r>
              <a:rPr lang="de-DE" altLang="de-DE" sz="3600" dirty="0" err="1">
                <a:ea typeface="ＭＳ Ｐゴシック" panose="020B0600070205080204" pitchFamily="34" charset="-128"/>
              </a:rPr>
              <a:t>be</a:t>
            </a:r>
            <a:r>
              <a:rPr lang="de-DE" altLang="de-DE" sz="3600" dirty="0">
                <a:ea typeface="ＭＳ Ｐゴシック" panose="020B0600070205080204" pitchFamily="34" charset="-128"/>
              </a:rPr>
              <a:t>-troffen sind (jede 4. Frau: mit 10–16 Stellen Kontakt) 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altLang="de-DE" sz="3600" dirty="0">
                <a:ea typeface="ＭＳ Ｐゴシック" panose="020B0600070205080204" pitchFamily="34" charset="-128"/>
              </a:rPr>
              <a:t>Zusätzliche Probleme für Migrantinnen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3600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de-DE" altLang="de-DE" sz="3600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de-DE" altLang="de-DE" sz="3600" dirty="0">
              <a:ea typeface="ＭＳ Ｐゴシック" panose="020B0600070205080204" pitchFamily="34" charset="-128"/>
            </a:endParaRPr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E60D0092-1904-1247-A3EB-435BC3B3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844A225-2406-354C-AC27-E761BB269A50}" type="slidenum">
              <a:rPr lang="de-DE" altLang="de-DE" sz="1200">
                <a:solidFill>
                  <a:srgbClr val="898989"/>
                </a:solidFill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de-DE" altLang="de-DE" sz="120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Bild 4">
            <a:extLst>
              <a:ext uri="{FF2B5EF4-FFF2-40B4-BE49-F238E27FC236}">
                <a16:creationId xmlns:a16="http://schemas.microsoft.com/office/drawing/2014/main" id="{7EA9CE55-F89A-114D-B195-2195B9628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0"/>
            <a:ext cx="4764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el 1">
            <a:extLst>
              <a:ext uri="{FF2B5EF4-FFF2-40B4-BE49-F238E27FC236}">
                <a16:creationId xmlns:a16="http://schemas.microsoft.com/office/drawing/2014/main" id="{9DB973B4-1776-C243-8D48-ABE55EEC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0" y="1255713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Ergebnis «Gewalt stoppen – geringe Wirksamkeit»</a:t>
            </a:r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BC40AB97-462D-1D4A-9544-89680A7A6B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0500" y="2719388"/>
            <a:ext cx="9736138" cy="4005262"/>
          </a:xfrm>
        </p:spPr>
        <p:txBody>
          <a:bodyPr/>
          <a:lstStyle/>
          <a:p>
            <a:r>
              <a:rPr lang="de-DE" altLang="de-DE" sz="3600">
                <a:ea typeface="ＭＳ Ｐゴシック" panose="020B0600070205080204" pitchFamily="34" charset="-128"/>
              </a:rPr>
              <a:t>Ungenügende Effektivität der Massnahmen</a:t>
            </a:r>
          </a:p>
          <a:p>
            <a:r>
              <a:rPr lang="de-DE" altLang="de-DE" sz="3600">
                <a:ea typeface="ＭＳ Ｐゴシック" panose="020B0600070205080204" pitchFamily="34" charset="-128"/>
              </a:rPr>
              <a:t>Effektivität von Mann abhängig</a:t>
            </a:r>
          </a:p>
          <a:p>
            <a:r>
              <a:rPr lang="de-DE" altLang="de-DE" sz="3600">
                <a:ea typeface="ＭＳ Ｐゴシック" panose="020B0600070205080204" pitchFamily="34" charset="-128"/>
              </a:rPr>
              <a:t>11 von 40 Frauen: anhaltende Gewalt/Drohungen</a:t>
            </a:r>
          </a:p>
          <a:p>
            <a:r>
              <a:rPr lang="de-DE" altLang="de-DE" sz="3600">
                <a:ea typeface="ＭＳ Ｐゴシック" panose="020B0600070205080204" pitchFamily="34" charset="-128"/>
              </a:rPr>
              <a:t>Bei Kooperationsverweigerung: kaum je Konse-quenzen</a:t>
            </a:r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B7A561F4-E7FD-0A42-BAF3-E7F408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60C3297-F29A-A545-AE16-09C383DC77CC}" type="slidenum">
              <a:rPr lang="de-DE" altLang="de-DE" sz="1200">
                <a:solidFill>
                  <a:srgbClr val="898989"/>
                </a:solidFill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de-DE" altLang="de-DE" sz="120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Macintosh PowerPoint</Application>
  <PresentationFormat>Breitbild</PresentationFormat>
  <Paragraphs>74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Calibri</vt:lpstr>
      <vt:lpstr>Arial</vt:lpstr>
      <vt:lpstr>Calibri Light</vt:lpstr>
      <vt:lpstr>ＭＳ Ｐゴシック</vt:lpstr>
      <vt:lpstr>Wingdings</vt:lpstr>
      <vt:lpstr>Office</vt:lpstr>
      <vt:lpstr>Häusliche Gewalt in der Schweiz Forschungsstand, aktuelle politische  und rechtliche Lage</vt:lpstr>
      <vt:lpstr>Ablauf des Referats</vt:lpstr>
      <vt:lpstr>80er/Anfang 90er Jahre: Beginn der Forschung</vt:lpstr>
      <vt:lpstr>Ab Mitte/Ende 90er: das Feld wird weiter</vt:lpstr>
      <vt:lpstr>2000/10er Jahre: rechtliche Instrumente</vt:lpstr>
      <vt:lpstr>Zwischenfazit: 3 konsensuale Ziele</vt:lpstr>
      <vt:lpstr>3 Ziele – Stand der Umsetzung</vt:lpstr>
      <vt:lpstr>Ergebnis «Opferschutz – viel erreicht, viel Schwieriges bleibt»</vt:lpstr>
      <vt:lpstr>Ergebnis «Gewalt stoppen – geringe Wirksamkeit»</vt:lpstr>
      <vt:lpstr>Ergebnis «Brachland ‚Tatperson‘»</vt:lpstr>
      <vt:lpstr>Fazit und Zukunft</vt:lpstr>
      <vt:lpstr>Herzlichen Dank  für Ihre Aufmerksamkeit!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Hanna Meier</dc:creator>
  <cp:lastModifiedBy>Hanna Meier</cp:lastModifiedBy>
  <cp:revision>37</cp:revision>
  <cp:lastPrinted>2018-02-14T19:50:30Z</cp:lastPrinted>
  <dcterms:created xsi:type="dcterms:W3CDTF">2018-02-07T13:52:03Z</dcterms:created>
  <dcterms:modified xsi:type="dcterms:W3CDTF">2018-02-14T20:00:16Z</dcterms:modified>
</cp:coreProperties>
</file>