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2"/>
  </p:notesMasterIdLst>
  <p:sldIdLst>
    <p:sldId id="257" r:id="rId2"/>
    <p:sldId id="258" r:id="rId3"/>
    <p:sldId id="259" r:id="rId4"/>
    <p:sldId id="260" r:id="rId5"/>
    <p:sldId id="261" r:id="rId6"/>
    <p:sldId id="262" r:id="rId7"/>
    <p:sldId id="263" r:id="rId8"/>
    <p:sldId id="264" r:id="rId9"/>
    <p:sldId id="265" r:id="rId10"/>
    <p:sldId id="266" r:id="rId11"/>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00" d="100"/>
          <a:sy n="100" d="100"/>
        </p:scale>
        <p:origin x="-656" y="-1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notesMaster" Target="notesMasters/notesMaster1.xml"/><Relationship Id="rId13" Type="http://schemas.openxmlformats.org/officeDocument/2006/relationships/printerSettings" Target="printerSettings/printerSettings1.bin"/><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7D4CFF9-6AD2-9845-9065-763003563215}" type="datetimeFigureOut">
              <a:rPr lang="fr-FR" smtClean="0"/>
              <a:t>24.11.13</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7D3AD43-9899-274B-8ADF-D7509B9D83B1}" type="slidenum">
              <a:rPr lang="fr-FR" smtClean="0"/>
              <a:t>‹#›</a:t>
            </a:fld>
            <a:endParaRPr lang="fr-FR"/>
          </a:p>
        </p:txBody>
      </p:sp>
    </p:spTree>
    <p:extLst>
      <p:ext uri="{BB962C8B-B14F-4D97-AF65-F5344CB8AC3E}">
        <p14:creationId xmlns:p14="http://schemas.microsoft.com/office/powerpoint/2010/main" val="422996309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H" sz="1200" kern="1200" dirty="0" smtClean="0">
                <a:solidFill>
                  <a:schemeClr val="tx1"/>
                </a:solidFill>
                <a:effectLst/>
                <a:latin typeface="+mn-lt"/>
                <a:ea typeface="+mn-ea"/>
                <a:cs typeface="+mn-cs"/>
              </a:rPr>
              <a:t>What I’m presenting today is part of my PhD student.</a:t>
            </a:r>
            <a:r>
              <a:rPr lang="fr-CH" sz="1200" kern="1200" baseline="0" dirty="0" smtClean="0">
                <a:solidFill>
                  <a:schemeClr val="tx1"/>
                </a:solidFill>
                <a:effectLst/>
                <a:latin typeface="+mn-lt"/>
                <a:ea typeface="+mn-ea"/>
                <a:cs typeface="+mn-cs"/>
              </a:rPr>
              <a:t> I am doing a list of the Arabic Mss of the Pauline letters – this list includes today 172 manuscripts but it is still a work in progress. Any suggestions and remarks will be welcome!!</a:t>
            </a:r>
            <a:endParaRPr lang="fr-FR"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fr-FR"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If you are interested in the early versions of the NT, you have certainly remarked that we know very little about the Arabic manuscripts of the NT.</a:t>
            </a:r>
            <a:endParaRPr lang="fr-FR"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This observation is particularly true regarding to the Arabic manuscripts of the Pauline letters. In this light, the aim of my paper is to share some first results and consideration of my work on the listing of the Pauline manuscripts and to encourage NTTC scholars to study the Arabic versions. </a:t>
            </a:r>
            <a:endParaRPr lang="fr-FR"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fr-FR"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In previous papers, I pointed out and tried to understand the disinterest of the Western scholarship for the Arabic manuscripts of the NT. In fact, since the important work of Graf in the year 1944, the studies in the field are few. </a:t>
            </a:r>
            <a:endParaRPr lang="fr-FR"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We can however note a regain of interest in the recent years:</a:t>
            </a:r>
            <a:endParaRPr lang="fr-FR" sz="1200" kern="1200" dirty="0" smtClean="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D055D0B6-3F48-E44A-A6C3-1BE2B9C10B93}" type="slidenum">
              <a:rPr lang="fr-FR" smtClean="0"/>
              <a:t>1</a:t>
            </a:fld>
            <a:endParaRPr lang="fr-FR"/>
          </a:p>
        </p:txBody>
      </p:sp>
    </p:spTree>
    <p:extLst>
      <p:ext uri="{BB962C8B-B14F-4D97-AF65-F5344CB8AC3E}">
        <p14:creationId xmlns:p14="http://schemas.microsoft.com/office/powerpoint/2010/main" val="34657306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0" y="2157319"/>
            <a:ext cx="8915400" cy="877824"/>
          </a:xfrm>
        </p:spPr>
        <p:txBody>
          <a:bodyPr/>
          <a:lstStyle/>
          <a:p>
            <a:r>
              <a:rPr lang="fr-CH" smtClean="0"/>
              <a:t>Cliquez et modifiez le titre</a:t>
            </a:r>
            <a:endParaRPr/>
          </a:p>
        </p:txBody>
      </p:sp>
      <p:sp>
        <p:nvSpPr>
          <p:cNvPr id="3" name="Subtitle 2"/>
          <p:cNvSpPr>
            <a:spLocks noGrp="1"/>
          </p:cNvSpPr>
          <p:nvPr>
            <p:ph type="subTitle" idx="1"/>
          </p:nvPr>
        </p:nvSpPr>
        <p:spPr>
          <a:xfrm>
            <a:off x="914400" y="3034553"/>
            <a:ext cx="8001000" cy="3823447"/>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91440" rIns="274320" bIns="91440" rtlCol="0" anchor="t" anchorCtr="0">
            <a:normAutofit/>
          </a:bodyPr>
          <a:lstStyle>
            <a:lvl1pPr marL="0" indent="0" algn="l" defTabSz="914400" rtl="0" eaLnBrk="1" latinLnBrk="0" hangingPunct="1">
              <a:spcBef>
                <a:spcPts val="20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smtClean="0"/>
              <a:t>Cliquez pour modifier le style des sous-titres du masque</a:t>
            </a:r>
            <a:endParaRPr dirty="0"/>
          </a:p>
        </p:txBody>
      </p:sp>
      <p:sp>
        <p:nvSpPr>
          <p:cNvPr id="4" name="Date Placeholder 3"/>
          <p:cNvSpPr>
            <a:spLocks noGrp="1"/>
          </p:cNvSpPr>
          <p:nvPr>
            <p:ph type="dt" sz="half" idx="10"/>
          </p:nvPr>
        </p:nvSpPr>
        <p:spPr/>
        <p:txBody>
          <a:bodyPr/>
          <a:lstStyle/>
          <a:p>
            <a:fld id="{BCCDAD60-8B5E-F848-BADE-7D9415FAA9CB}" type="datetimeFigureOut">
              <a:rPr lang="fr-FR" smtClean="0"/>
              <a:t>24.11.13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0EE0611-2F8F-8041-924C-FED2F7E7BBEA}" type="slidenum">
              <a:rPr lang="fr-FR" smtClean="0"/>
              <a:t>‹#›</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0" y="1124712"/>
            <a:ext cx="8915400" cy="914400"/>
          </a:xfrm>
          <a:solidFill>
            <a:schemeClr val="tx2"/>
          </a:solidFill>
        </p:spPr>
        <p:txBody>
          <a:bodyPr vert="horz" lIns="1188720" tIns="45720" rIns="274320" bIns="45720" rtlCol="0" anchor="ctr">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fr-CH" smtClean="0"/>
              <a:t>Cliquez et modifiez le titre</a:t>
            </a:r>
            <a:endParaRPr/>
          </a:p>
        </p:txBody>
      </p:sp>
      <p:sp>
        <p:nvSpPr>
          <p:cNvPr id="3" name="Picture Placeholder 2"/>
          <p:cNvSpPr>
            <a:spLocks noGrp="1"/>
          </p:cNvSpPr>
          <p:nvPr>
            <p:ph type="pic" idx="1"/>
          </p:nvPr>
        </p:nvSpPr>
        <p:spPr>
          <a:xfrm>
            <a:off x="5487987" y="2048256"/>
            <a:ext cx="3427413" cy="4206240"/>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CH" smtClean="0"/>
              <a:t>Faire glisser l'image vers l'espace réservé ou cliquer sur l'icône pour l'ajouter</a:t>
            </a:r>
            <a:endParaRPr/>
          </a:p>
        </p:txBody>
      </p:sp>
      <p:sp>
        <p:nvSpPr>
          <p:cNvPr id="4" name="Text Placeholder 3"/>
          <p:cNvSpPr>
            <a:spLocks noGrp="1"/>
          </p:cNvSpPr>
          <p:nvPr>
            <p:ph type="body" sz="half" idx="2"/>
          </p:nvPr>
        </p:nvSpPr>
        <p:spPr>
          <a:xfrm>
            <a:off x="914400" y="2039112"/>
            <a:ext cx="4572000" cy="4224528"/>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274320" rIns="274320" bIns="274320" rtlCol="0" anchor="t" anchorCtr="0">
            <a:normAutofit/>
          </a:bodyPr>
          <a:lstStyle>
            <a:lvl1pPr marL="0" indent="0">
              <a:buNone/>
              <a:defRPr sz="1800" kern="1200">
                <a:solidFill>
                  <a:schemeClr val="tx1">
                    <a:lumMod val="65000"/>
                    <a:lumOff val="3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2000"/>
              </a:spcBef>
              <a:buClr>
                <a:schemeClr val="accent1"/>
              </a:buClr>
              <a:buFont typeface="Wingdings 2" pitchFamily="18" charset="2"/>
              <a:buNone/>
            </a:pPr>
            <a:r>
              <a:rPr lang="fr-CH" smtClean="0"/>
              <a:t>Cliquez pour modifier les styles du texte du masque</a:t>
            </a:r>
          </a:p>
        </p:txBody>
      </p:sp>
      <p:sp>
        <p:nvSpPr>
          <p:cNvPr id="5" name="Date Placeholder 4"/>
          <p:cNvSpPr>
            <a:spLocks noGrp="1"/>
          </p:cNvSpPr>
          <p:nvPr>
            <p:ph type="dt" sz="half" idx="10"/>
          </p:nvPr>
        </p:nvSpPr>
        <p:spPr>
          <a:xfrm>
            <a:off x="6580094" y="188259"/>
            <a:ext cx="2133600" cy="365125"/>
          </a:xfrm>
        </p:spPr>
        <p:txBody>
          <a:bodyPr/>
          <a:lstStyle/>
          <a:p>
            <a:fld id="{BCCDAD60-8B5E-F848-BADE-7D9415FAA9CB}" type="datetimeFigureOut">
              <a:rPr lang="fr-FR" smtClean="0"/>
              <a:t>24.11.13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B0EE0611-2F8F-8041-924C-FED2F7E7BBEA}" type="slidenum">
              <a:rPr lang="fr-FR" smtClean="0"/>
              <a:t>‹#›</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Image au-dessus de légende">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p:spPr>
        <p:txBody>
          <a:bodyPr tIns="137160" bIns="137160" anchor="b" anchorCtr="0">
            <a:normAutofit/>
          </a:bodyPr>
          <a:lstStyle>
            <a:lvl1pPr>
              <a:defRPr sz="2400"/>
            </a:lvl1pPr>
          </a:lstStyle>
          <a:p>
            <a:r>
              <a:rPr lang="fr-CH" smtClean="0"/>
              <a:t>Cliquez et modifiez le titre</a:t>
            </a:r>
            <a:endParaRPr/>
          </a:p>
        </p:txBody>
      </p:sp>
      <p:sp>
        <p:nvSpPr>
          <p:cNvPr id="3" name="Subtitle 2"/>
          <p:cNvSpPr>
            <a:spLocks noGrp="1"/>
          </p:cNvSpPr>
          <p:nvPr>
            <p:ph type="subTitle" idx="1"/>
          </p:nvPr>
        </p:nvSpPr>
        <p:spPr>
          <a:xfrm>
            <a:off x="914400" y="5002305"/>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chor="t" anchorCtr="0">
            <a:normAutofit/>
          </a:bodyPr>
          <a:lstStyle>
            <a:lvl1pPr marL="0" indent="0" algn="l" defTabSz="914400" rtl="0" eaLnBrk="1" latinLnBrk="0" hangingPunct="1">
              <a:spcBef>
                <a:spcPts val="300"/>
              </a:spcBef>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smtClean="0"/>
              <a:t>Cliquez pour modifier le style des sous-titres du masque</a:t>
            </a:r>
            <a:endParaRPr dirty="0"/>
          </a:p>
        </p:txBody>
      </p:sp>
      <p:sp>
        <p:nvSpPr>
          <p:cNvPr id="4" name="Date Placeholder 3"/>
          <p:cNvSpPr>
            <a:spLocks noGrp="1"/>
          </p:cNvSpPr>
          <p:nvPr>
            <p:ph type="dt" sz="half" idx="10"/>
          </p:nvPr>
        </p:nvSpPr>
        <p:spPr/>
        <p:txBody>
          <a:bodyPr/>
          <a:lstStyle/>
          <a:p>
            <a:fld id="{BCCDAD60-8B5E-F848-BADE-7D9415FAA9CB}" type="datetimeFigureOut">
              <a:rPr lang="fr-FR" smtClean="0"/>
              <a:t>24.11.13</a:t>
            </a:fld>
            <a:endParaRPr lang="fr-FR"/>
          </a:p>
        </p:txBody>
      </p:sp>
      <p:sp>
        <p:nvSpPr>
          <p:cNvPr id="5" name="Footer Placeholder 4"/>
          <p:cNvSpPr>
            <a:spLocks noGrp="1"/>
          </p:cNvSpPr>
          <p:nvPr>
            <p:ph type="ftr" sz="quarter" idx="11"/>
          </p:nvPr>
        </p:nvSpPr>
        <p:spPr/>
        <p:txBody>
          <a:bodyPr/>
          <a:lstStyle/>
          <a:p>
            <a:endParaRPr lang="fr-FR"/>
          </a:p>
        </p:txBody>
      </p:sp>
      <p:sp>
        <p:nvSpPr>
          <p:cNvPr id="9" name="Picture Placeholder 8"/>
          <p:cNvSpPr>
            <a:spLocks noGrp="1"/>
          </p:cNvSpPr>
          <p:nvPr>
            <p:ph type="pic" sz="quarter" idx="13"/>
          </p:nvPr>
        </p:nvSpPr>
        <p:spPr>
          <a:xfrm>
            <a:off x="927100" y="1129553"/>
            <a:ext cx="7988300" cy="2980944"/>
          </a:xfrm>
        </p:spPr>
        <p:txBody>
          <a:bodyPr>
            <a:normAutofit/>
          </a:bodyPr>
          <a:lstStyle>
            <a:lvl1pPr marL="0" indent="0">
              <a:buNone/>
              <a:defRPr sz="1800"/>
            </a:lvl1pPr>
          </a:lstStyle>
          <a:p>
            <a:r>
              <a:rPr lang="fr-CH" smtClean="0"/>
              <a:t>Faire glisser l'image vers l'espace réservé ou cliquer sur l'icône pour l'ajouter</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2 images avec légende">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p:spPr>
        <p:txBody>
          <a:bodyPr tIns="137160" bIns="137160" anchor="b" anchorCtr="0">
            <a:normAutofit/>
          </a:bodyPr>
          <a:lstStyle>
            <a:lvl1pPr>
              <a:defRPr sz="2400"/>
            </a:lvl1pPr>
          </a:lstStyle>
          <a:p>
            <a:r>
              <a:rPr lang="fr-CH" smtClean="0"/>
              <a:t>Cliquez et modifiez le titre</a:t>
            </a:r>
            <a:endParaRPr/>
          </a:p>
        </p:txBody>
      </p:sp>
      <p:sp>
        <p:nvSpPr>
          <p:cNvPr id="3" name="Subtitle 2"/>
          <p:cNvSpPr>
            <a:spLocks noGrp="1"/>
          </p:cNvSpPr>
          <p:nvPr>
            <p:ph type="subTitle" idx="1"/>
          </p:nvPr>
        </p:nvSpPr>
        <p:spPr>
          <a:xfrm>
            <a:off x="914400" y="5002305"/>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chor="t" anchorCtr="0">
            <a:normAutofit/>
          </a:bodyPr>
          <a:lstStyle>
            <a:lvl1pPr marL="0" indent="0" algn="l" defTabSz="914400" rtl="0" eaLnBrk="1" latinLnBrk="0" hangingPunct="1">
              <a:spcBef>
                <a:spcPts val="300"/>
              </a:spcBef>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smtClean="0"/>
              <a:t>Cliquez pour modifier le style des sous-titres du masque</a:t>
            </a:r>
            <a:endParaRPr dirty="0"/>
          </a:p>
        </p:txBody>
      </p:sp>
      <p:sp>
        <p:nvSpPr>
          <p:cNvPr id="4" name="Date Placeholder 3"/>
          <p:cNvSpPr>
            <a:spLocks noGrp="1"/>
          </p:cNvSpPr>
          <p:nvPr>
            <p:ph type="dt" sz="half" idx="10"/>
          </p:nvPr>
        </p:nvSpPr>
        <p:spPr>
          <a:xfrm>
            <a:off x="6580094" y="188259"/>
            <a:ext cx="2133600" cy="365125"/>
          </a:xfrm>
        </p:spPr>
        <p:txBody>
          <a:bodyPr/>
          <a:lstStyle/>
          <a:p>
            <a:fld id="{BCCDAD60-8B5E-F848-BADE-7D9415FAA9CB}" type="datetimeFigureOut">
              <a:rPr lang="fr-FR" smtClean="0"/>
              <a:t>24.11.13</a:t>
            </a:fld>
            <a:endParaRPr lang="fr-FR"/>
          </a:p>
        </p:txBody>
      </p:sp>
      <p:sp>
        <p:nvSpPr>
          <p:cNvPr id="5" name="Footer Placeholder 4"/>
          <p:cNvSpPr>
            <a:spLocks noGrp="1"/>
          </p:cNvSpPr>
          <p:nvPr>
            <p:ph type="ftr" sz="quarter" idx="11"/>
          </p:nvPr>
        </p:nvSpPr>
        <p:spPr/>
        <p:txBody>
          <a:bodyPr/>
          <a:lstStyle/>
          <a:p>
            <a:endParaRPr lang="fr-FR"/>
          </a:p>
        </p:txBody>
      </p:sp>
      <p:sp>
        <p:nvSpPr>
          <p:cNvPr id="9" name="Picture Placeholder 8"/>
          <p:cNvSpPr>
            <a:spLocks noGrp="1"/>
          </p:cNvSpPr>
          <p:nvPr>
            <p:ph type="pic" sz="quarter" idx="13"/>
          </p:nvPr>
        </p:nvSpPr>
        <p:spPr>
          <a:xfrm>
            <a:off x="927100" y="1129553"/>
            <a:ext cx="3986784" cy="2980944"/>
          </a:xfrm>
        </p:spPr>
        <p:txBody>
          <a:bodyPr>
            <a:normAutofit/>
          </a:bodyPr>
          <a:lstStyle>
            <a:lvl1pPr marL="0" indent="0">
              <a:buNone/>
              <a:defRPr sz="1800"/>
            </a:lvl1pPr>
          </a:lstStyle>
          <a:p>
            <a:r>
              <a:rPr lang="fr-CH" smtClean="0"/>
              <a:t>Faire glisser l'image vers l'espace réservé ou cliquer sur l'icône pour l'ajouter</a:t>
            </a:r>
            <a:endParaRPr/>
          </a:p>
        </p:txBody>
      </p:sp>
      <p:sp>
        <p:nvSpPr>
          <p:cNvPr id="7" name="Picture Placeholder 8"/>
          <p:cNvSpPr>
            <a:spLocks noGrp="1"/>
          </p:cNvSpPr>
          <p:nvPr>
            <p:ph type="pic" sz="quarter" idx="14"/>
          </p:nvPr>
        </p:nvSpPr>
        <p:spPr>
          <a:xfrm>
            <a:off x="4928616" y="1129553"/>
            <a:ext cx="3986784" cy="2980944"/>
          </a:xfrm>
        </p:spPr>
        <p:txBody>
          <a:bodyPr>
            <a:normAutofit/>
          </a:bodyPr>
          <a:lstStyle>
            <a:lvl1pPr marL="0" indent="0">
              <a:buNone/>
              <a:defRPr sz="1800"/>
            </a:lvl1pPr>
          </a:lstStyle>
          <a:p>
            <a:r>
              <a:rPr lang="fr-CH" smtClean="0"/>
              <a:t>Faire glisser l'image vers l'espace réservé ou cliquer sur l'icône pour l'ajouter</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images avec légende">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p:spPr>
        <p:txBody>
          <a:bodyPr tIns="137160" bIns="137160" anchor="b" anchorCtr="0">
            <a:normAutofit/>
          </a:bodyPr>
          <a:lstStyle>
            <a:lvl1pPr>
              <a:defRPr sz="2400"/>
            </a:lvl1pPr>
          </a:lstStyle>
          <a:p>
            <a:r>
              <a:rPr lang="fr-CH" smtClean="0"/>
              <a:t>Cliquez et modifiez le titre</a:t>
            </a:r>
            <a:endParaRPr/>
          </a:p>
        </p:txBody>
      </p:sp>
      <p:sp>
        <p:nvSpPr>
          <p:cNvPr id="3" name="Subtitle 2"/>
          <p:cNvSpPr>
            <a:spLocks noGrp="1"/>
          </p:cNvSpPr>
          <p:nvPr>
            <p:ph type="subTitle" idx="1"/>
          </p:nvPr>
        </p:nvSpPr>
        <p:spPr>
          <a:xfrm>
            <a:off x="914400" y="5002305"/>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chor="t" anchorCtr="0">
            <a:normAutofit/>
          </a:bodyPr>
          <a:lstStyle>
            <a:lvl1pPr marL="0" indent="0" algn="l" defTabSz="914400" rtl="0" eaLnBrk="1" latinLnBrk="0" hangingPunct="1">
              <a:spcBef>
                <a:spcPts val="300"/>
              </a:spcBef>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smtClean="0"/>
              <a:t>Cliquez pour modifier le style des sous-titres du masque</a:t>
            </a:r>
            <a:endParaRPr/>
          </a:p>
        </p:txBody>
      </p:sp>
      <p:sp>
        <p:nvSpPr>
          <p:cNvPr id="4" name="Date Placeholder 3"/>
          <p:cNvSpPr>
            <a:spLocks noGrp="1"/>
          </p:cNvSpPr>
          <p:nvPr>
            <p:ph type="dt" sz="half" idx="10"/>
          </p:nvPr>
        </p:nvSpPr>
        <p:spPr>
          <a:xfrm>
            <a:off x="6580094" y="188259"/>
            <a:ext cx="2133600" cy="365125"/>
          </a:xfrm>
        </p:spPr>
        <p:txBody>
          <a:bodyPr/>
          <a:lstStyle/>
          <a:p>
            <a:fld id="{BCCDAD60-8B5E-F848-BADE-7D9415FAA9CB}" type="datetimeFigureOut">
              <a:rPr lang="fr-FR" smtClean="0"/>
              <a:t>24.11.13</a:t>
            </a:fld>
            <a:endParaRPr lang="fr-FR"/>
          </a:p>
        </p:txBody>
      </p:sp>
      <p:sp>
        <p:nvSpPr>
          <p:cNvPr id="5" name="Footer Placeholder 4"/>
          <p:cNvSpPr>
            <a:spLocks noGrp="1"/>
          </p:cNvSpPr>
          <p:nvPr>
            <p:ph type="ftr" sz="quarter" idx="11"/>
          </p:nvPr>
        </p:nvSpPr>
        <p:spPr/>
        <p:txBody>
          <a:bodyPr/>
          <a:lstStyle/>
          <a:p>
            <a:endParaRPr lang="fr-FR"/>
          </a:p>
        </p:txBody>
      </p:sp>
      <p:sp>
        <p:nvSpPr>
          <p:cNvPr id="9" name="Picture Placeholder 8"/>
          <p:cNvSpPr>
            <a:spLocks noGrp="1"/>
          </p:cNvSpPr>
          <p:nvPr>
            <p:ph type="pic" sz="quarter" idx="13"/>
          </p:nvPr>
        </p:nvSpPr>
        <p:spPr>
          <a:xfrm>
            <a:off x="927100" y="1129553"/>
            <a:ext cx="6601968" cy="2980944"/>
          </a:xfrm>
        </p:spPr>
        <p:txBody>
          <a:bodyPr>
            <a:normAutofit/>
          </a:bodyPr>
          <a:lstStyle>
            <a:lvl1pPr marL="0" indent="0">
              <a:buNone/>
              <a:defRPr sz="1800"/>
            </a:lvl1pPr>
          </a:lstStyle>
          <a:p>
            <a:r>
              <a:rPr lang="fr-CH" smtClean="0"/>
              <a:t>Faire glisser l'image vers l'espace réservé ou cliquer sur l'icône pour l'ajouter</a:t>
            </a:r>
            <a:endParaRPr/>
          </a:p>
        </p:txBody>
      </p:sp>
      <p:sp>
        <p:nvSpPr>
          <p:cNvPr id="7" name="Picture Placeholder 8"/>
          <p:cNvSpPr>
            <a:spLocks noGrp="1"/>
          </p:cNvSpPr>
          <p:nvPr>
            <p:ph type="pic" sz="quarter" idx="14"/>
          </p:nvPr>
        </p:nvSpPr>
        <p:spPr>
          <a:xfrm>
            <a:off x="7543800" y="1129553"/>
            <a:ext cx="1371600" cy="1481328"/>
          </a:xfrm>
        </p:spPr>
        <p:txBody>
          <a:bodyPr>
            <a:normAutofit/>
          </a:bodyPr>
          <a:lstStyle>
            <a:lvl1pPr marL="0" indent="0">
              <a:buNone/>
              <a:defRPr sz="1800"/>
            </a:lvl1pPr>
          </a:lstStyle>
          <a:p>
            <a:r>
              <a:rPr lang="fr-CH" smtClean="0"/>
              <a:t>Faire glisser l'image vers l'espace réservé ou cliquer sur l'icône pour l'ajouter</a:t>
            </a:r>
            <a:endParaRPr/>
          </a:p>
        </p:txBody>
      </p:sp>
      <p:sp>
        <p:nvSpPr>
          <p:cNvPr id="8" name="Picture Placeholder 8"/>
          <p:cNvSpPr>
            <a:spLocks noGrp="1"/>
          </p:cNvSpPr>
          <p:nvPr>
            <p:ph type="pic" sz="quarter" idx="15"/>
          </p:nvPr>
        </p:nvSpPr>
        <p:spPr>
          <a:xfrm>
            <a:off x="7543800" y="2629169"/>
            <a:ext cx="1371600" cy="1481328"/>
          </a:xfrm>
        </p:spPr>
        <p:txBody>
          <a:bodyPr>
            <a:normAutofit/>
          </a:bodyPr>
          <a:lstStyle>
            <a:lvl1pPr marL="0" indent="0">
              <a:buNone/>
              <a:defRPr sz="1800"/>
            </a:lvl1pPr>
          </a:lstStyle>
          <a:p>
            <a:r>
              <a:rPr lang="fr-CH" smtClean="0"/>
              <a:t>Faire glisser l'image vers l'espace réservé ou cliquer sur l'icône pour l'ajouter</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smtClean="0"/>
              <a:t>Cliquez et modifiez le titre</a:t>
            </a:r>
            <a:endParaRPr/>
          </a:p>
        </p:txBody>
      </p:sp>
      <p:sp>
        <p:nvSpPr>
          <p:cNvPr id="3" name="Vertical Text Placeholder 2"/>
          <p:cNvSpPr>
            <a:spLocks noGrp="1"/>
          </p:cNvSpPr>
          <p:nvPr>
            <p:ph type="body" orient="vert" idx="1"/>
          </p:nvPr>
        </p:nvSpPr>
        <p:spPr/>
        <p:txBody>
          <a:bodyPr vert="eaVert"/>
          <a:lstStyle>
            <a:lvl5pPr>
              <a:defRPr/>
            </a:lvl5p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dirty="0"/>
          </a:p>
        </p:txBody>
      </p:sp>
      <p:sp>
        <p:nvSpPr>
          <p:cNvPr id="4" name="Date Placeholder 3"/>
          <p:cNvSpPr>
            <a:spLocks noGrp="1"/>
          </p:cNvSpPr>
          <p:nvPr>
            <p:ph type="dt" sz="half" idx="10"/>
          </p:nvPr>
        </p:nvSpPr>
        <p:spPr/>
        <p:txBody>
          <a:bodyPr/>
          <a:lstStyle/>
          <a:p>
            <a:fld id="{BCCDAD60-8B5E-F848-BADE-7D9415FAA9CB}" type="datetimeFigureOut">
              <a:rPr lang="fr-FR" smtClean="0"/>
              <a:t>24.11.13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0EE0611-2F8F-8041-924C-FED2F7E7BBEA}" type="slidenum">
              <a:rPr lang="fr-FR" smtClean="0"/>
              <a:t>‹#›</a:t>
            </a:fld>
            <a:endParaRPr lang="fr-F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87553" y="1129554"/>
            <a:ext cx="914400" cy="5533278"/>
          </a:xfrm>
        </p:spPr>
        <p:txBody>
          <a:bodyPr vert="eaVert" lIns="274320" tIns="685800" bIns="685800"/>
          <a:lstStyle/>
          <a:p>
            <a:r>
              <a:rPr lang="fr-CH" smtClean="0"/>
              <a:t>Cliquez et modifiez le titre</a:t>
            </a:r>
            <a:endParaRPr/>
          </a:p>
        </p:txBody>
      </p:sp>
      <p:sp>
        <p:nvSpPr>
          <p:cNvPr id="3" name="Vertical Text Placeholder 2"/>
          <p:cNvSpPr>
            <a:spLocks noGrp="1"/>
          </p:cNvSpPr>
          <p:nvPr>
            <p:ph type="body" orient="vert" idx="1"/>
          </p:nvPr>
        </p:nvSpPr>
        <p:spPr>
          <a:xfrm>
            <a:off x="1117600" y="1734671"/>
            <a:ext cx="6426200" cy="4542304"/>
          </a:xfrm>
        </p:spPr>
        <p:txBody>
          <a:bodyPr vert="eaVert"/>
          <a:lstStyle>
            <a:lvl5pPr>
              <a:defRPr/>
            </a:lvl5p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dirty="0"/>
          </a:p>
        </p:txBody>
      </p:sp>
      <p:sp>
        <p:nvSpPr>
          <p:cNvPr id="4" name="Date Placeholder 3"/>
          <p:cNvSpPr>
            <a:spLocks noGrp="1"/>
          </p:cNvSpPr>
          <p:nvPr>
            <p:ph type="dt" sz="half" idx="10"/>
          </p:nvPr>
        </p:nvSpPr>
        <p:spPr/>
        <p:txBody>
          <a:bodyPr/>
          <a:lstStyle/>
          <a:p>
            <a:fld id="{BCCDAD60-8B5E-F848-BADE-7D9415FAA9CB}" type="datetimeFigureOut">
              <a:rPr lang="fr-FR" smtClean="0"/>
              <a:t>24.11.13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0EE0611-2F8F-8041-924C-FED2F7E7BBEA}" type="slidenum">
              <a:rPr lang="fr-FR" smtClean="0"/>
              <a:t>‹#›</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smtClean="0"/>
              <a:t>Cliquez et modifiez le titre</a:t>
            </a:r>
            <a:endParaRPr/>
          </a:p>
        </p:txBody>
      </p:sp>
      <p:sp>
        <p:nvSpPr>
          <p:cNvPr id="3" name="Content Placeholder 2"/>
          <p:cNvSpPr>
            <a:spLocks noGrp="1"/>
          </p:cNvSpPr>
          <p:nvPr>
            <p:ph idx="1"/>
          </p:nvPr>
        </p:nvSpPr>
        <p:spPr/>
        <p:txBody>
          <a:bodyPr/>
          <a:lstStyle>
            <a:lvl5pPr>
              <a:defRPr/>
            </a:lvl5p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dirty="0"/>
          </a:p>
        </p:txBody>
      </p:sp>
      <p:sp>
        <p:nvSpPr>
          <p:cNvPr id="4" name="Date Placeholder 3"/>
          <p:cNvSpPr>
            <a:spLocks noGrp="1"/>
          </p:cNvSpPr>
          <p:nvPr>
            <p:ph type="dt" sz="half" idx="10"/>
          </p:nvPr>
        </p:nvSpPr>
        <p:spPr/>
        <p:txBody>
          <a:bodyPr/>
          <a:lstStyle/>
          <a:p>
            <a:fld id="{BCCDAD60-8B5E-F848-BADE-7D9415FAA9CB}" type="datetimeFigureOut">
              <a:rPr lang="fr-FR" smtClean="0"/>
              <a:t>24.11.13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0EE0611-2F8F-8041-924C-FED2F7E7BBEA}" type="slidenum">
              <a:rPr lang="fr-FR" smtClean="0"/>
              <a:t>‹#›</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apositive de titre avec image">
    <p:spTree>
      <p:nvGrpSpPr>
        <p:cNvPr id="1" name=""/>
        <p:cNvGrpSpPr/>
        <p:nvPr/>
      </p:nvGrpSpPr>
      <p:grpSpPr>
        <a:xfrm>
          <a:off x="0" y="0"/>
          <a:ext cx="0" cy="0"/>
          <a:chOff x="0" y="0"/>
          <a:chExt cx="0" cy="0"/>
        </a:xfrm>
      </p:grpSpPr>
      <p:sp>
        <p:nvSpPr>
          <p:cNvPr id="2" name="Title 1"/>
          <p:cNvSpPr>
            <a:spLocks noGrp="1"/>
          </p:cNvSpPr>
          <p:nvPr>
            <p:ph type="ctrTitle"/>
          </p:nvPr>
        </p:nvSpPr>
        <p:spPr>
          <a:xfrm>
            <a:off x="0" y="5025435"/>
            <a:ext cx="8915400" cy="914400"/>
          </a:xfrm>
        </p:spPr>
        <p:txBody>
          <a:bodyPr/>
          <a:lstStyle/>
          <a:p>
            <a:r>
              <a:rPr lang="fr-CH" smtClean="0"/>
              <a:t>Cliquez et modifiez le titre</a:t>
            </a:r>
            <a:endParaRPr/>
          </a:p>
        </p:txBody>
      </p:sp>
      <p:sp>
        <p:nvSpPr>
          <p:cNvPr id="3" name="Subtitle 2"/>
          <p:cNvSpPr>
            <a:spLocks noGrp="1"/>
          </p:cNvSpPr>
          <p:nvPr>
            <p:ph type="subTitle" idx="1"/>
          </p:nvPr>
        </p:nvSpPr>
        <p:spPr>
          <a:xfrm>
            <a:off x="914400" y="5943600"/>
            <a:ext cx="8001000" cy="914400"/>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91440" rIns="274320" bIns="91440" rtlCol="0" anchor="t" anchorCtr="0"/>
          <a:lstStyle>
            <a:lvl1pPr marL="0" indent="0" algn="l" defTabSz="914400" rtl="0" eaLnBrk="1" latinLnBrk="0" hangingPunct="1">
              <a:spcBef>
                <a:spcPts val="300"/>
              </a:spcBef>
              <a:buNone/>
              <a:defRPr sz="18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smtClean="0"/>
              <a:t>Cliquez pour modifier le style des sous-titres du masque</a:t>
            </a:r>
            <a:endParaRPr dirty="0"/>
          </a:p>
        </p:txBody>
      </p:sp>
      <p:sp>
        <p:nvSpPr>
          <p:cNvPr id="4" name="Date Placeholder 3"/>
          <p:cNvSpPr>
            <a:spLocks noGrp="1"/>
          </p:cNvSpPr>
          <p:nvPr>
            <p:ph type="dt" sz="half" idx="10"/>
          </p:nvPr>
        </p:nvSpPr>
        <p:spPr/>
        <p:txBody>
          <a:bodyPr/>
          <a:lstStyle/>
          <a:p>
            <a:fld id="{BCCDAD60-8B5E-F848-BADE-7D9415FAA9CB}" type="datetimeFigureOut">
              <a:rPr lang="fr-FR" smtClean="0"/>
              <a:t>24.11.13</a:t>
            </a:fld>
            <a:endParaRPr lang="fr-FR"/>
          </a:p>
        </p:txBody>
      </p:sp>
      <p:sp>
        <p:nvSpPr>
          <p:cNvPr id="5" name="Footer Placeholder 4"/>
          <p:cNvSpPr>
            <a:spLocks noGrp="1"/>
          </p:cNvSpPr>
          <p:nvPr>
            <p:ph type="ftr" sz="quarter" idx="11"/>
          </p:nvPr>
        </p:nvSpPr>
        <p:spPr/>
        <p:txBody>
          <a:bodyPr/>
          <a:lstStyle/>
          <a:p>
            <a:endParaRPr lang="fr-FR"/>
          </a:p>
        </p:txBody>
      </p:sp>
      <p:sp>
        <p:nvSpPr>
          <p:cNvPr id="9" name="Picture Placeholder 8"/>
          <p:cNvSpPr>
            <a:spLocks noGrp="1"/>
          </p:cNvSpPr>
          <p:nvPr>
            <p:ph type="pic" sz="quarter" idx="13"/>
          </p:nvPr>
        </p:nvSpPr>
        <p:spPr>
          <a:xfrm>
            <a:off x="927100" y="1129553"/>
            <a:ext cx="7988300" cy="3886200"/>
          </a:xfrm>
        </p:spPr>
        <p:txBody>
          <a:bodyPr>
            <a:normAutofit/>
          </a:bodyPr>
          <a:lstStyle>
            <a:lvl1pPr marL="0" indent="0">
              <a:buNone/>
              <a:defRPr sz="1800"/>
            </a:lvl1pPr>
          </a:lstStyle>
          <a:p>
            <a:r>
              <a:rPr lang="fr-CH" smtClean="0"/>
              <a:t>Faire glisser l'image vers l'espace réservé ou cliquer sur l'icône pour l'ajouter</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0" y="3200399"/>
            <a:ext cx="8915400" cy="2286000"/>
          </a:xfrm>
          <a:solidFill>
            <a:schemeClr val="tx2"/>
          </a:solidFill>
        </p:spPr>
        <p:txBody>
          <a:bodyPr vert="horz" lIns="1188720" tIns="45720" rIns="274320" bIns="45720" rtlCol="0" anchor="b" anchorCtr="0">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fr-CH" smtClean="0"/>
              <a:t>Cliquez et modifiez le titre</a:t>
            </a:r>
            <a:endParaRPr/>
          </a:p>
        </p:txBody>
      </p:sp>
      <p:sp>
        <p:nvSpPr>
          <p:cNvPr id="3" name="Text Placeholder 2"/>
          <p:cNvSpPr>
            <a:spLocks noGrp="1"/>
          </p:cNvSpPr>
          <p:nvPr>
            <p:ph type="body" idx="1"/>
          </p:nvPr>
        </p:nvSpPr>
        <p:spPr>
          <a:xfrm>
            <a:off x="914400" y="5484607"/>
            <a:ext cx="8001000" cy="777240"/>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91440" rIns="274320" bIns="91440" rtlCol="0" anchor="ctr" anchorCtr="0">
            <a:normAutofit/>
          </a:bodyPr>
          <a:lstStyle>
            <a:lvl1pPr marL="0" indent="0" algn="l" defTabSz="914400" rtl="0" eaLnBrk="1" latinLnBrk="0" hangingPunct="1">
              <a:spcBef>
                <a:spcPts val="3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smtClean="0"/>
              <a:t>Cliquez pour modifier les styles du texte du masque</a:t>
            </a:r>
          </a:p>
        </p:txBody>
      </p:sp>
      <p:sp>
        <p:nvSpPr>
          <p:cNvPr id="4" name="Date Placeholder 3"/>
          <p:cNvSpPr>
            <a:spLocks noGrp="1"/>
          </p:cNvSpPr>
          <p:nvPr>
            <p:ph type="dt" sz="half" idx="10"/>
          </p:nvPr>
        </p:nvSpPr>
        <p:spPr/>
        <p:txBody>
          <a:bodyPr/>
          <a:lstStyle/>
          <a:p>
            <a:fld id="{BCCDAD60-8B5E-F848-BADE-7D9415FAA9CB}" type="datetimeFigureOut">
              <a:rPr lang="fr-FR" smtClean="0"/>
              <a:t>24.11.13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0EE0611-2F8F-8041-924C-FED2F7E7BBEA}" type="slidenum">
              <a:rPr lang="fr-FR" smtClean="0"/>
              <a:t>‹#›</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smtClean="0"/>
              <a:t>Cliquez et modifiez le titre</a:t>
            </a:r>
            <a:endParaRPr/>
          </a:p>
        </p:txBody>
      </p:sp>
      <p:sp>
        <p:nvSpPr>
          <p:cNvPr id="3" name="Content Placeholder 2"/>
          <p:cNvSpPr>
            <a:spLocks noGrp="1"/>
          </p:cNvSpPr>
          <p:nvPr>
            <p:ph sz="half" idx="1"/>
          </p:nvPr>
        </p:nvSpPr>
        <p:spPr>
          <a:xfrm>
            <a:off x="1117600" y="2595563"/>
            <a:ext cx="3566160" cy="3681412"/>
          </a:xfrm>
        </p:spPr>
        <p:txBody>
          <a:bodyPr>
            <a:normAutofit/>
          </a:bodyPr>
          <a:lstStyle>
            <a:lvl1pPr>
              <a:defRPr sz="18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dirty="0"/>
          </a:p>
        </p:txBody>
      </p:sp>
      <p:sp>
        <p:nvSpPr>
          <p:cNvPr id="4" name="Content Placeholder 3"/>
          <p:cNvSpPr>
            <a:spLocks noGrp="1"/>
          </p:cNvSpPr>
          <p:nvPr>
            <p:ph sz="half" idx="2"/>
          </p:nvPr>
        </p:nvSpPr>
        <p:spPr>
          <a:xfrm>
            <a:off x="5147534" y="2595563"/>
            <a:ext cx="3566160" cy="3681412"/>
          </a:xfrm>
        </p:spPr>
        <p:txBody>
          <a:bodyPr>
            <a:normAutofit/>
          </a:bodyPr>
          <a:lstStyle>
            <a:lvl1pPr>
              <a:defRPr sz="18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dirty="0"/>
          </a:p>
        </p:txBody>
      </p:sp>
      <p:sp>
        <p:nvSpPr>
          <p:cNvPr id="5" name="Date Placeholder 4"/>
          <p:cNvSpPr>
            <a:spLocks noGrp="1"/>
          </p:cNvSpPr>
          <p:nvPr>
            <p:ph type="dt" sz="half" idx="10"/>
          </p:nvPr>
        </p:nvSpPr>
        <p:spPr>
          <a:xfrm>
            <a:off x="6580094" y="188259"/>
            <a:ext cx="2133600" cy="365125"/>
          </a:xfrm>
        </p:spPr>
        <p:txBody>
          <a:bodyPr/>
          <a:lstStyle/>
          <a:p>
            <a:fld id="{BCCDAD60-8B5E-F848-BADE-7D9415FAA9CB}" type="datetimeFigureOut">
              <a:rPr lang="fr-FR" smtClean="0"/>
              <a:t>24.11.13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B0EE0611-2F8F-8041-924C-FED2F7E7BBEA}" type="slidenum">
              <a:rPr lang="fr-FR" smtClean="0"/>
              <a:t>‹#›</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CH" smtClean="0"/>
              <a:t>Cliquez et modifiez le titre</a:t>
            </a:r>
            <a:endParaRPr/>
          </a:p>
        </p:txBody>
      </p:sp>
      <p:sp>
        <p:nvSpPr>
          <p:cNvPr id="3" name="Text Placeholder 2"/>
          <p:cNvSpPr>
            <a:spLocks noGrp="1"/>
          </p:cNvSpPr>
          <p:nvPr>
            <p:ph type="body" idx="1"/>
          </p:nvPr>
        </p:nvSpPr>
        <p:spPr>
          <a:xfrm>
            <a:off x="1120588" y="2017713"/>
            <a:ext cx="3566160" cy="877887"/>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Cliquez pour modifier les styles du texte du masque</a:t>
            </a:r>
          </a:p>
        </p:txBody>
      </p:sp>
      <p:sp>
        <p:nvSpPr>
          <p:cNvPr id="4" name="Content Placeholder 3"/>
          <p:cNvSpPr>
            <a:spLocks noGrp="1"/>
          </p:cNvSpPr>
          <p:nvPr>
            <p:ph sz="half" idx="2"/>
          </p:nvPr>
        </p:nvSpPr>
        <p:spPr>
          <a:xfrm>
            <a:off x="1120588" y="3065929"/>
            <a:ext cx="3566160" cy="3211046"/>
          </a:xfrm>
        </p:spPr>
        <p:txBody>
          <a:bodyPr>
            <a:normAutofit/>
          </a:bodyPr>
          <a:lstStyle>
            <a:lvl1pPr>
              <a:defRPr sz="18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dirty="0"/>
          </a:p>
        </p:txBody>
      </p:sp>
      <p:sp>
        <p:nvSpPr>
          <p:cNvPr id="5" name="Text Placeholder 4"/>
          <p:cNvSpPr>
            <a:spLocks noGrp="1"/>
          </p:cNvSpPr>
          <p:nvPr>
            <p:ph type="body" sz="quarter" idx="3"/>
          </p:nvPr>
        </p:nvSpPr>
        <p:spPr>
          <a:xfrm>
            <a:off x="5147534" y="2017713"/>
            <a:ext cx="3566160" cy="877887"/>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Cliquez pour modifier les styles du texte du masque</a:t>
            </a:r>
          </a:p>
        </p:txBody>
      </p:sp>
      <p:sp>
        <p:nvSpPr>
          <p:cNvPr id="6" name="Content Placeholder 5"/>
          <p:cNvSpPr>
            <a:spLocks noGrp="1"/>
          </p:cNvSpPr>
          <p:nvPr>
            <p:ph sz="quarter" idx="4"/>
          </p:nvPr>
        </p:nvSpPr>
        <p:spPr>
          <a:xfrm>
            <a:off x="5147534" y="3065929"/>
            <a:ext cx="3566160" cy="3211046"/>
          </a:xfrm>
        </p:spPr>
        <p:txBody>
          <a:bodyPr>
            <a:normAutofit/>
          </a:bodyPr>
          <a:lstStyle>
            <a:lvl1pPr>
              <a:defRPr sz="18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dirty="0"/>
          </a:p>
        </p:txBody>
      </p:sp>
      <p:sp>
        <p:nvSpPr>
          <p:cNvPr id="7" name="Date Placeholder 6"/>
          <p:cNvSpPr>
            <a:spLocks noGrp="1"/>
          </p:cNvSpPr>
          <p:nvPr>
            <p:ph type="dt" sz="half" idx="10"/>
          </p:nvPr>
        </p:nvSpPr>
        <p:spPr>
          <a:xfrm>
            <a:off x="6580094" y="188259"/>
            <a:ext cx="2133600" cy="365125"/>
          </a:xfrm>
        </p:spPr>
        <p:txBody>
          <a:bodyPr/>
          <a:lstStyle/>
          <a:p>
            <a:fld id="{BCCDAD60-8B5E-F848-BADE-7D9415FAA9CB}" type="datetimeFigureOut">
              <a:rPr lang="fr-FR" smtClean="0"/>
              <a:t>24.11.13</a:t>
            </a:fld>
            <a:endParaRPr lang="fr-FR"/>
          </a:p>
        </p:txBody>
      </p:sp>
      <p:sp>
        <p:nvSpPr>
          <p:cNvPr id="8" name="Footer Placeholder 7"/>
          <p:cNvSpPr>
            <a:spLocks noGrp="1"/>
          </p:cNvSpPr>
          <p:nvPr>
            <p:ph type="ftr" sz="quarter" idx="11"/>
          </p:nvPr>
        </p:nvSpPr>
        <p:spPr>
          <a:xfrm>
            <a:off x="1120588" y="188259"/>
            <a:ext cx="2895600" cy="365125"/>
          </a:xfrm>
        </p:spPr>
        <p:txBody>
          <a:bodyPr/>
          <a:lstStyle/>
          <a:p>
            <a:endParaRPr lang="fr-FR"/>
          </a:p>
        </p:txBody>
      </p:sp>
      <p:sp>
        <p:nvSpPr>
          <p:cNvPr id="9" name="Slide Number Placeholder 8"/>
          <p:cNvSpPr>
            <a:spLocks noGrp="1"/>
          </p:cNvSpPr>
          <p:nvPr>
            <p:ph type="sldNum" sz="quarter" idx="12"/>
          </p:nvPr>
        </p:nvSpPr>
        <p:spPr/>
        <p:txBody>
          <a:bodyPr/>
          <a:lstStyle/>
          <a:p>
            <a:fld id="{B0EE0611-2F8F-8041-924C-FED2F7E7BBEA}" type="slidenum">
              <a:rPr lang="fr-FR" smtClean="0"/>
              <a:t>‹#›</a:t>
            </a:fld>
            <a:endParaRPr lang="fr-FR"/>
          </a:p>
        </p:txBody>
      </p:sp>
      <p:cxnSp>
        <p:nvCxnSpPr>
          <p:cNvPr id="11" name="Straight Connector 10"/>
          <p:cNvCxnSpPr/>
          <p:nvPr/>
        </p:nvCxnSpPr>
        <p:spPr>
          <a:xfrm>
            <a:off x="1212028"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238974"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212028"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238974"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212028"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238974"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smtClean="0"/>
              <a:t>Cliquez et modifiez le titre</a:t>
            </a:r>
            <a:endParaRPr/>
          </a:p>
        </p:txBody>
      </p:sp>
      <p:sp>
        <p:nvSpPr>
          <p:cNvPr id="3" name="Date Placeholder 2"/>
          <p:cNvSpPr>
            <a:spLocks noGrp="1"/>
          </p:cNvSpPr>
          <p:nvPr>
            <p:ph type="dt" sz="half" idx="10"/>
          </p:nvPr>
        </p:nvSpPr>
        <p:spPr/>
        <p:txBody>
          <a:bodyPr/>
          <a:lstStyle/>
          <a:p>
            <a:fld id="{BCCDAD60-8B5E-F848-BADE-7D9415FAA9CB}" type="datetimeFigureOut">
              <a:rPr lang="fr-FR" smtClean="0"/>
              <a:t>24.11.13</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B0EE0611-2F8F-8041-924C-FED2F7E7BBEA}" type="slidenum">
              <a:rPr lang="fr-FR" smtClean="0"/>
              <a:t>‹#›</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CDAD60-8B5E-F848-BADE-7D9415FAA9CB}" type="datetimeFigureOut">
              <a:rPr lang="fr-FR" smtClean="0"/>
              <a:t>24.11.13</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B0EE0611-2F8F-8041-924C-FED2F7E7BBEA}" type="slidenum">
              <a:rPr lang="fr-FR" smtClean="0"/>
              <a:t>‹#›</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0" y="1124712"/>
            <a:ext cx="8915400" cy="914400"/>
          </a:xfrm>
          <a:solidFill>
            <a:schemeClr val="tx2"/>
          </a:solidFill>
        </p:spPr>
        <p:txBody>
          <a:bodyPr vert="horz" lIns="1188720" tIns="45720" rIns="274320" bIns="45720" rtlCol="0" anchor="ctr">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fr-CH" smtClean="0"/>
              <a:t>Cliquez et modifiez le titre</a:t>
            </a:r>
            <a:endParaRPr/>
          </a:p>
        </p:txBody>
      </p:sp>
      <p:sp>
        <p:nvSpPr>
          <p:cNvPr id="3" name="Content Placeholder 2"/>
          <p:cNvSpPr>
            <a:spLocks noGrp="1"/>
          </p:cNvSpPr>
          <p:nvPr>
            <p:ph idx="1"/>
          </p:nvPr>
        </p:nvSpPr>
        <p:spPr>
          <a:xfrm>
            <a:off x="5147534" y="2590800"/>
            <a:ext cx="3566160" cy="3686175"/>
          </a:xfrm>
        </p:spPr>
        <p:txBody>
          <a:bodyPr/>
          <a:lstStyle>
            <a:lvl1pPr>
              <a:defRPr sz="1800"/>
            </a:lvl1pPr>
            <a:lvl2pPr>
              <a:defRPr sz="1800"/>
            </a:lvl2pPr>
            <a:lvl3pPr>
              <a:defRPr sz="1800"/>
            </a:lvl3pPr>
            <a:lvl4pPr>
              <a:defRPr sz="1800"/>
            </a:lvl4pPr>
            <a:lvl5pPr>
              <a:defRPr sz="1800"/>
            </a:lvl5pPr>
            <a:lvl6pPr marL="2055813" indent="-344488">
              <a:defRPr sz="2000"/>
            </a:lvl6pPr>
            <a:lvl7pPr marL="2055813" indent="-344488">
              <a:defRPr sz="2000"/>
            </a:lvl7pPr>
            <a:lvl8pPr marL="2055813" indent="-344488">
              <a:defRPr sz="2000"/>
            </a:lvl8pPr>
            <a:lvl9pPr marL="2055813" indent="-344488">
              <a:defRPr sz="2000"/>
            </a:lvl9p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dirty="0"/>
          </a:p>
        </p:txBody>
      </p:sp>
      <p:sp>
        <p:nvSpPr>
          <p:cNvPr id="4" name="Text Placeholder 3"/>
          <p:cNvSpPr>
            <a:spLocks noGrp="1"/>
          </p:cNvSpPr>
          <p:nvPr>
            <p:ph type="body" sz="half" idx="2"/>
          </p:nvPr>
        </p:nvSpPr>
        <p:spPr>
          <a:xfrm>
            <a:off x="900952" y="2039111"/>
            <a:ext cx="3566160" cy="4224528"/>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274320" rIns="274320" bIns="274320" rtlCol="0" anchor="t" anchorCtr="0">
            <a:normAutofit/>
          </a:bodyPr>
          <a:lstStyle>
            <a:lvl1pPr marL="0" indent="0" algn="l" defTabSz="914400" rtl="0" eaLnBrk="1" latinLnBrk="0" hangingPunct="1">
              <a:spcBef>
                <a:spcPts val="20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Cliquez pour modifier les styles du texte du masque</a:t>
            </a:r>
          </a:p>
        </p:txBody>
      </p:sp>
      <p:sp>
        <p:nvSpPr>
          <p:cNvPr id="5" name="Date Placeholder 4"/>
          <p:cNvSpPr>
            <a:spLocks noGrp="1"/>
          </p:cNvSpPr>
          <p:nvPr>
            <p:ph type="dt" sz="half" idx="10"/>
          </p:nvPr>
        </p:nvSpPr>
        <p:spPr>
          <a:xfrm>
            <a:off x="6580094" y="188259"/>
            <a:ext cx="2133600" cy="365125"/>
          </a:xfrm>
        </p:spPr>
        <p:txBody>
          <a:bodyPr/>
          <a:lstStyle/>
          <a:p>
            <a:fld id="{BCCDAD60-8B5E-F848-BADE-7D9415FAA9CB}" type="datetimeFigureOut">
              <a:rPr lang="fr-FR" smtClean="0"/>
              <a:t>24.11.13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B0EE0611-2F8F-8041-924C-FED2F7E7BBEA}" type="slidenum">
              <a:rPr lang="fr-FR" smtClean="0"/>
              <a:t>‹#›</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123856"/>
            <a:ext cx="8913813" cy="914400"/>
          </a:xfrm>
          <a:prstGeom prst="rect">
            <a:avLst/>
          </a:prstGeom>
          <a:solidFill>
            <a:schemeClr val="tx2"/>
          </a:solidFill>
        </p:spPr>
        <p:txBody>
          <a:bodyPr vert="horz" lIns="1188720" tIns="45720" rIns="274320" bIns="45720" rtlCol="0" anchor="ctr">
            <a:normAutofit/>
          </a:bodyPr>
          <a:lstStyle/>
          <a:p>
            <a:r>
              <a:rPr lang="fr-CH" smtClean="0"/>
              <a:t>Cliquez et modifiez le titre</a:t>
            </a:r>
            <a:endParaRPr/>
          </a:p>
        </p:txBody>
      </p:sp>
      <p:sp>
        <p:nvSpPr>
          <p:cNvPr id="3" name="Text Placeholder 2"/>
          <p:cNvSpPr>
            <a:spLocks noGrp="1"/>
          </p:cNvSpPr>
          <p:nvPr>
            <p:ph type="body" idx="1"/>
          </p:nvPr>
        </p:nvSpPr>
        <p:spPr>
          <a:xfrm>
            <a:off x="1114424" y="2595562"/>
            <a:ext cx="7610476" cy="3670767"/>
          </a:xfrm>
          <a:prstGeom prst="rect">
            <a:avLst/>
          </a:prstGeom>
        </p:spPr>
        <p:txBody>
          <a:bodyPr vert="horz" lIns="91440" tIns="45720" rIns="91440" bIns="45720" rtlCol="0">
            <a:normAutofit/>
          </a:body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dirty="0"/>
          </a:p>
        </p:txBody>
      </p:sp>
      <p:sp>
        <p:nvSpPr>
          <p:cNvPr id="4" name="Date Placeholder 3"/>
          <p:cNvSpPr>
            <a:spLocks noGrp="1"/>
          </p:cNvSpPr>
          <p:nvPr>
            <p:ph type="dt" sz="half" idx="2"/>
          </p:nvPr>
        </p:nvSpPr>
        <p:spPr>
          <a:xfrm>
            <a:off x="6580094" y="188259"/>
            <a:ext cx="2133600" cy="365125"/>
          </a:xfrm>
          <a:prstGeom prst="rect">
            <a:avLst/>
          </a:prstGeom>
        </p:spPr>
        <p:txBody>
          <a:bodyPr vert="horz" lIns="91440" tIns="45720" rIns="91440" bIns="45720" rtlCol="0" anchor="ctr"/>
          <a:lstStyle>
            <a:lvl1pPr algn="r">
              <a:defRPr sz="1000">
                <a:solidFill>
                  <a:schemeClr val="tx1">
                    <a:lumMod val="65000"/>
                    <a:lumOff val="35000"/>
                  </a:schemeClr>
                </a:solidFill>
              </a:defRPr>
            </a:lvl1pPr>
          </a:lstStyle>
          <a:p>
            <a:fld id="{BCCDAD60-8B5E-F848-BADE-7D9415FAA9CB}" type="datetimeFigureOut">
              <a:rPr lang="fr-FR" smtClean="0"/>
              <a:t>24.11.13</a:t>
            </a:fld>
            <a:endParaRPr lang="fr-FR"/>
          </a:p>
        </p:txBody>
      </p:sp>
      <p:sp>
        <p:nvSpPr>
          <p:cNvPr id="5" name="Footer Placeholder 4"/>
          <p:cNvSpPr>
            <a:spLocks noGrp="1"/>
          </p:cNvSpPr>
          <p:nvPr>
            <p:ph type="ftr" sz="quarter" idx="3"/>
          </p:nvPr>
        </p:nvSpPr>
        <p:spPr>
          <a:xfrm>
            <a:off x="1120588" y="188259"/>
            <a:ext cx="2895600" cy="365125"/>
          </a:xfrm>
          <a:prstGeom prst="rect">
            <a:avLst/>
          </a:prstGeom>
        </p:spPr>
        <p:txBody>
          <a:bodyPr vert="horz" lIns="91440" tIns="45720" rIns="91440" bIns="45720" rtlCol="0" anchor="ctr"/>
          <a:lstStyle>
            <a:lvl1pPr algn="l">
              <a:defRPr sz="1000">
                <a:solidFill>
                  <a:schemeClr val="tx1">
                    <a:lumMod val="65000"/>
                    <a:lumOff val="35000"/>
                  </a:schemeClr>
                </a:solidFill>
              </a:defRPr>
            </a:lvl1pPr>
          </a:lstStyle>
          <a:p>
            <a:endParaRPr lang="fr-FR"/>
          </a:p>
        </p:txBody>
      </p:sp>
      <p:sp>
        <p:nvSpPr>
          <p:cNvPr id="6" name="Slide Number Placeholder 5"/>
          <p:cNvSpPr>
            <a:spLocks noGrp="1"/>
          </p:cNvSpPr>
          <p:nvPr>
            <p:ph type="sldNum" sz="quarter" idx="4"/>
          </p:nvPr>
        </p:nvSpPr>
        <p:spPr>
          <a:xfrm>
            <a:off x="8789894" y="6569075"/>
            <a:ext cx="457200" cy="365125"/>
          </a:xfrm>
          <a:prstGeom prst="rect">
            <a:avLst/>
          </a:prstGeom>
        </p:spPr>
        <p:txBody>
          <a:bodyPr vert="horz" lIns="91440" tIns="45720" rIns="91440" bIns="45720" rtlCol="0" anchor="ctr"/>
          <a:lstStyle>
            <a:lvl1pPr algn="ctr">
              <a:defRPr sz="800">
                <a:solidFill>
                  <a:schemeClr val="tx1">
                    <a:lumMod val="65000"/>
                    <a:lumOff val="35000"/>
                  </a:schemeClr>
                </a:solidFill>
              </a:defRPr>
            </a:lvl1pPr>
          </a:lstStyle>
          <a:p>
            <a:fld id="{B0EE0611-2F8F-8041-924C-FED2F7E7BBEA}" type="slidenum">
              <a:rPr lang="fr-FR" smtClean="0"/>
              <a:t>‹#›</a:t>
            </a:fld>
            <a:endParaRPr lang="fr-FR"/>
          </a:p>
        </p:txBody>
      </p:sp>
      <p:sp>
        <p:nvSpPr>
          <p:cNvPr id="7" name="Rectangle 6"/>
          <p:cNvSpPr/>
          <p:nvPr/>
        </p:nvSpPr>
        <p:spPr>
          <a:xfrm>
            <a:off x="914400" y="0"/>
            <a:ext cx="7999413" cy="182880"/>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914400" y="6675120"/>
            <a:ext cx="7999413" cy="182880"/>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xStyles>
    <p:titleStyle>
      <a:lvl1pPr marL="0" indent="0" algn="l" defTabSz="914400" rtl="0" eaLnBrk="1" latinLnBrk="0" hangingPunct="1">
        <a:spcBef>
          <a:spcPct val="0"/>
        </a:spcBef>
        <a:buNone/>
        <a:defRPr sz="3600" kern="1200">
          <a:solidFill>
            <a:schemeClr val="bg1"/>
          </a:solidFill>
          <a:latin typeface="+mj-lt"/>
          <a:ea typeface="+mj-ea"/>
          <a:cs typeface="+mj-cs"/>
        </a:defRPr>
      </a:lvl1pPr>
    </p:titleStyle>
    <p:bodyStyle>
      <a:lvl1pPr marL="342900" indent="-342900" algn="l" defTabSz="914400" rtl="0" eaLnBrk="1" latinLnBrk="0" hangingPunct="1">
        <a:spcBef>
          <a:spcPts val="20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hurras.org/vb/showthread.php?t=14868" TargetMode="External"/><Relationship Id="rId3"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hyperlink" Target="http://ntvmr.uni-muenster.de/manuscript-workspace"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hyperlink" Target="http://groups.yahoo.com/neo/groups/textualcriticism/" TargetMode="External"/><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hyperlink" Target="http://www.sheekh-3arb.net/vb/showthread.php?t=2127&amp;page=3"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images.csntm.org/Manuscripts/GA_03/Vaticanus-Scripture-Index.pdf" TargetMode="External"/><Relationship Id="rId4" Type="http://schemas.openxmlformats.org/officeDocument/2006/relationships/hyperlink" Target="http://www.sheekh-3arb.net/Library/Programs/e-sword/sheekh-3arb-modules/The-strictly-revealer-for-ancient-manuscript.pdf" TargetMode="External"/><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Capture d’écran 2013-03-14 à 09.48.03.png"/>
          <p:cNvPicPr>
            <a:picLocks noChangeAspect="1"/>
          </p:cNvPicPr>
          <p:nvPr/>
        </p:nvPicPr>
        <p:blipFill>
          <a:blip r:embed="rId3">
            <a:alphaModFix amt="61000"/>
            <a:extLst>
              <a:ext uri="{28A0092B-C50C-407E-A947-70E740481C1C}">
                <a14:useLocalDpi xmlns:a14="http://schemas.microsoft.com/office/drawing/2010/main" val="0"/>
              </a:ext>
            </a:extLst>
          </a:blip>
          <a:stretch>
            <a:fillRect/>
          </a:stretch>
        </p:blipFill>
        <p:spPr>
          <a:xfrm>
            <a:off x="1121539" y="-254000"/>
            <a:ext cx="10713475" cy="7112001"/>
          </a:xfrm>
          <a:prstGeom prst="rect">
            <a:avLst/>
          </a:prstGeom>
        </p:spPr>
      </p:pic>
      <p:sp>
        <p:nvSpPr>
          <p:cNvPr id="2" name="Titre 1"/>
          <p:cNvSpPr>
            <a:spLocks noGrp="1"/>
          </p:cNvSpPr>
          <p:nvPr>
            <p:ph type="ctrTitle"/>
          </p:nvPr>
        </p:nvSpPr>
        <p:spPr>
          <a:xfrm>
            <a:off x="0" y="842267"/>
            <a:ext cx="8915400" cy="2192877"/>
          </a:xfrm>
        </p:spPr>
        <p:txBody>
          <a:bodyPr>
            <a:normAutofit fontScale="90000"/>
          </a:bodyPr>
          <a:lstStyle/>
          <a:p>
            <a:r>
              <a:rPr lang="en-US" dirty="0"/>
              <a:t>Les </a:t>
            </a:r>
            <a:r>
              <a:rPr lang="en-US" dirty="0" err="1"/>
              <a:t>manuscrits</a:t>
            </a:r>
            <a:r>
              <a:rPr lang="en-US" dirty="0"/>
              <a:t> </a:t>
            </a:r>
            <a:r>
              <a:rPr lang="en-US" dirty="0" err="1"/>
              <a:t>arabes</a:t>
            </a:r>
            <a:r>
              <a:rPr lang="en-US" dirty="0"/>
              <a:t> du Nouveau Testament: </a:t>
            </a:r>
            <a:r>
              <a:rPr lang="en-US" dirty="0" smtClean="0"/>
              <a:t>un </a:t>
            </a:r>
            <a:r>
              <a:rPr lang="en-US" dirty="0" err="1"/>
              <a:t>exemple</a:t>
            </a:r>
            <a:r>
              <a:rPr lang="en-US" dirty="0"/>
              <a:t> de </a:t>
            </a:r>
            <a:r>
              <a:rPr lang="en-US" i="1" dirty="0"/>
              <a:t>digital turn </a:t>
            </a:r>
            <a:r>
              <a:rPr lang="en-US" dirty="0"/>
              <a:t>en critique </a:t>
            </a:r>
            <a:r>
              <a:rPr lang="en-US" dirty="0" err="1"/>
              <a:t>textuelle</a:t>
            </a:r>
            <a:r>
              <a:rPr lang="en-US" dirty="0"/>
              <a:t> du Nouveau Testament ?</a:t>
            </a:r>
          </a:p>
        </p:txBody>
      </p:sp>
      <p:pic>
        <p:nvPicPr>
          <p:cNvPr id="4" name="Image 3"/>
          <p:cNvPicPr>
            <a:picLocks noChangeAspect="1"/>
          </p:cNvPicPr>
          <p:nvPr/>
        </p:nvPicPr>
        <p:blipFill>
          <a:blip r:embed="rId4"/>
          <a:stretch>
            <a:fillRect/>
          </a:stretch>
        </p:blipFill>
        <p:spPr>
          <a:xfrm rot="16200000">
            <a:off x="-935032" y="4546814"/>
            <a:ext cx="3102418" cy="1150282"/>
          </a:xfrm>
          <a:prstGeom prst="rect">
            <a:avLst/>
          </a:prstGeom>
        </p:spPr>
      </p:pic>
      <p:sp>
        <p:nvSpPr>
          <p:cNvPr id="8" name="ZoneTexte 7"/>
          <p:cNvSpPr txBox="1"/>
          <p:nvPr/>
        </p:nvSpPr>
        <p:spPr>
          <a:xfrm>
            <a:off x="1375226" y="3053287"/>
            <a:ext cx="7311574" cy="2423740"/>
          </a:xfrm>
          <a:prstGeom prst="rect">
            <a:avLst/>
          </a:prstGeom>
          <a:noFill/>
        </p:spPr>
        <p:txBody>
          <a:bodyPr wrap="square" rtlCol="0">
            <a:spAutoFit/>
          </a:bodyPr>
          <a:lstStyle/>
          <a:p>
            <a:pPr>
              <a:lnSpc>
                <a:spcPct val="110000"/>
              </a:lnSpc>
            </a:pPr>
            <a:r>
              <a:rPr lang="fr-FR" sz="2400" b="1" dirty="0"/>
              <a:t>Sara Schulthess – Université de Lausanne</a:t>
            </a:r>
          </a:p>
          <a:p>
            <a:pPr>
              <a:lnSpc>
                <a:spcPct val="110000"/>
              </a:lnSpc>
            </a:pPr>
            <a:r>
              <a:rPr lang="fr-FR" sz="2400" b="1" dirty="0" smtClean="0"/>
              <a:t>ASSH/SAGW Digital </a:t>
            </a:r>
            <a:r>
              <a:rPr lang="fr-FR" sz="2400" b="1" dirty="0" err="1" smtClean="0"/>
              <a:t>Humanities</a:t>
            </a:r>
            <a:r>
              <a:rPr lang="fr-FR" sz="2400" b="1" dirty="0" smtClean="0"/>
              <a:t>: de nouveaux défis pour le pôle de recherche suisse</a:t>
            </a:r>
          </a:p>
          <a:p>
            <a:pPr>
              <a:lnSpc>
                <a:spcPct val="110000"/>
              </a:lnSpc>
            </a:pPr>
            <a:r>
              <a:rPr lang="fr-FR" sz="2400" b="1" dirty="0" smtClean="0"/>
              <a:t>Berne, 28 et 29 novembre 2013</a:t>
            </a:r>
          </a:p>
          <a:p>
            <a:pPr>
              <a:lnSpc>
                <a:spcPct val="110000"/>
              </a:lnSpc>
            </a:pPr>
            <a:endParaRPr lang="fr-FR" sz="2400" dirty="0"/>
          </a:p>
          <a:p>
            <a:endParaRPr lang="fr-FR" dirty="0"/>
          </a:p>
        </p:txBody>
      </p:sp>
    </p:spTree>
    <p:extLst>
      <p:ext uri="{BB962C8B-B14F-4D97-AF65-F5344CB8AC3E}">
        <p14:creationId xmlns:p14="http://schemas.microsoft.com/office/powerpoint/2010/main" val="360257457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t>Un héritage </a:t>
            </a:r>
            <a:r>
              <a:rPr lang="fr-FR" dirty="0" smtClean="0"/>
              <a:t>arabe</a:t>
            </a:r>
            <a:endParaRPr lang="fr-FR" dirty="0"/>
          </a:p>
        </p:txBody>
      </p:sp>
      <p:sp>
        <p:nvSpPr>
          <p:cNvPr id="3" name="Espace réservé du contenu 2"/>
          <p:cNvSpPr>
            <a:spLocks noGrp="1"/>
          </p:cNvSpPr>
          <p:nvPr>
            <p:ph idx="1"/>
          </p:nvPr>
        </p:nvSpPr>
        <p:spPr>
          <a:xfrm>
            <a:off x="766762" y="2595562"/>
            <a:ext cx="7610476" cy="3670767"/>
          </a:xfrm>
        </p:spPr>
        <p:txBody>
          <a:bodyPr/>
          <a:lstStyle/>
          <a:p>
            <a:pPr marL="0" indent="0">
              <a:buNone/>
            </a:pPr>
            <a:endParaRPr lang="fr-FR" dirty="0" smtClean="0"/>
          </a:p>
          <a:p>
            <a:pPr marL="0" indent="0">
              <a:buNone/>
            </a:pPr>
            <a:endParaRPr lang="fr-FR" dirty="0"/>
          </a:p>
          <a:p>
            <a:pPr marL="0" indent="0">
              <a:buNone/>
            </a:pPr>
            <a:r>
              <a:rPr lang="fr-FR" dirty="0" smtClean="0"/>
              <a:t>“</a:t>
            </a:r>
            <a:r>
              <a:rPr lang="fr-FR" dirty="0"/>
              <a:t>Nous, Arabes, musulmans ou chrétiens, devrions avoir de l’intérêt pour notre héritage, comme les latins s’intéressent à leur héritage latin, les syriaques au leur, etc. Nous devons prendre soin de notre héritage écrit en arabe, afin de l’offrir au monde, plutôt qu’ils nous donnent notre héritage.”</a:t>
            </a:r>
          </a:p>
          <a:p>
            <a:pPr marL="0" indent="0" algn="ctr">
              <a:buNone/>
            </a:pPr>
            <a:r>
              <a:rPr lang="fr-FR" dirty="0">
                <a:hlinkClick r:id="rId2"/>
              </a:rPr>
              <a:t>http://www.hurras.org/vb/showthread.php?t=</a:t>
            </a:r>
            <a:r>
              <a:rPr lang="fr-FR" dirty="0" smtClean="0">
                <a:hlinkClick r:id="rId2"/>
              </a:rPr>
              <a:t>14868</a:t>
            </a:r>
            <a:r>
              <a:rPr lang="fr-FR" dirty="0" smtClean="0"/>
              <a:t> </a:t>
            </a:r>
            <a:endParaRPr lang="fr-FR" dirty="0"/>
          </a:p>
          <a:p>
            <a:endParaRPr lang="fr-FR" dirty="0"/>
          </a:p>
        </p:txBody>
      </p:sp>
      <p:pic>
        <p:nvPicPr>
          <p:cNvPr id="5" name="Image 4"/>
          <p:cNvPicPr>
            <a:picLocks noChangeAspect="1"/>
          </p:cNvPicPr>
          <p:nvPr/>
        </p:nvPicPr>
        <p:blipFill>
          <a:blip r:embed="rId3"/>
          <a:stretch>
            <a:fillRect/>
          </a:stretch>
        </p:blipFill>
        <p:spPr>
          <a:xfrm>
            <a:off x="583878" y="2158911"/>
            <a:ext cx="7976245" cy="1659653"/>
          </a:xfrm>
          <a:prstGeom prst="rect">
            <a:avLst/>
          </a:prstGeom>
          <a:ln>
            <a:solidFill>
              <a:srgbClr val="FFFFFF"/>
            </a:solidFill>
          </a:ln>
        </p:spPr>
      </p:pic>
    </p:spTree>
    <p:extLst>
      <p:ext uri="{BB962C8B-B14F-4D97-AF65-F5344CB8AC3E}">
        <p14:creationId xmlns:p14="http://schemas.microsoft.com/office/powerpoint/2010/main" val="8013231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Un champ méconnu</a:t>
            </a:r>
            <a:endParaRPr lang="fr-FR" dirty="0"/>
          </a:p>
        </p:txBody>
      </p:sp>
      <p:sp>
        <p:nvSpPr>
          <p:cNvPr id="3" name="Espace réservé du contenu 2"/>
          <p:cNvSpPr>
            <a:spLocks noGrp="1"/>
          </p:cNvSpPr>
          <p:nvPr>
            <p:ph idx="1"/>
          </p:nvPr>
        </p:nvSpPr>
        <p:spPr/>
        <p:txBody>
          <a:bodyPr/>
          <a:lstStyle/>
          <a:p>
            <a:r>
              <a:rPr lang="fr-FR" dirty="0"/>
              <a:t>Graf, G., </a:t>
            </a:r>
            <a:r>
              <a:rPr lang="fr-FR" i="1" dirty="0" err="1"/>
              <a:t>Geschichte</a:t>
            </a:r>
            <a:r>
              <a:rPr lang="fr-FR" i="1" dirty="0"/>
              <a:t> der </a:t>
            </a:r>
            <a:r>
              <a:rPr lang="fr-FR" i="1" dirty="0" err="1"/>
              <a:t>christlichen</a:t>
            </a:r>
            <a:r>
              <a:rPr lang="fr-FR" i="1" dirty="0"/>
              <a:t> </a:t>
            </a:r>
            <a:r>
              <a:rPr lang="fr-FR" i="1" dirty="0" err="1"/>
              <a:t>arabischen</a:t>
            </a:r>
            <a:r>
              <a:rPr lang="fr-FR" i="1" dirty="0"/>
              <a:t> </a:t>
            </a:r>
            <a:r>
              <a:rPr lang="fr-FR" i="1" dirty="0" err="1"/>
              <a:t>Literatur</a:t>
            </a:r>
            <a:r>
              <a:rPr lang="fr-FR" dirty="0"/>
              <a:t>, 5 volumes, </a:t>
            </a:r>
            <a:r>
              <a:rPr lang="fr-FR" dirty="0" err="1"/>
              <a:t>Studi</a:t>
            </a:r>
            <a:r>
              <a:rPr lang="fr-FR" dirty="0"/>
              <a:t> e </a:t>
            </a:r>
            <a:r>
              <a:rPr lang="fr-FR" dirty="0" err="1"/>
              <a:t>testi</a:t>
            </a:r>
            <a:r>
              <a:rPr lang="fr-FR" dirty="0"/>
              <a:t> 118, Rome, </a:t>
            </a:r>
            <a:r>
              <a:rPr lang="fr-FR" dirty="0" err="1"/>
              <a:t>Biblioteca</a:t>
            </a:r>
            <a:r>
              <a:rPr lang="fr-FR" dirty="0"/>
              <a:t> </a:t>
            </a:r>
            <a:r>
              <a:rPr lang="fr-FR" dirty="0" err="1"/>
              <a:t>Apostolica</a:t>
            </a:r>
            <a:r>
              <a:rPr lang="fr-FR" dirty="0"/>
              <a:t> </a:t>
            </a:r>
            <a:r>
              <a:rPr lang="fr-FR" dirty="0" err="1"/>
              <a:t>Vaticana</a:t>
            </a:r>
            <a:r>
              <a:rPr lang="fr-FR" dirty="0"/>
              <a:t>, 1944.</a:t>
            </a:r>
          </a:p>
          <a:p>
            <a:endParaRPr lang="fr-FR" dirty="0"/>
          </a:p>
        </p:txBody>
      </p:sp>
    </p:spTree>
    <p:extLst>
      <p:ext uri="{BB962C8B-B14F-4D97-AF65-F5344CB8AC3E}">
        <p14:creationId xmlns:p14="http://schemas.microsoft.com/office/powerpoint/2010/main" val="4278464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Renouveau</a:t>
            </a:r>
            <a:endParaRPr lang="fr-FR" dirty="0"/>
          </a:p>
        </p:txBody>
      </p:sp>
      <p:sp>
        <p:nvSpPr>
          <p:cNvPr id="3" name="Espace réservé du contenu 2"/>
          <p:cNvSpPr>
            <a:spLocks noGrp="1"/>
          </p:cNvSpPr>
          <p:nvPr>
            <p:ph idx="1"/>
          </p:nvPr>
        </p:nvSpPr>
        <p:spPr/>
        <p:txBody>
          <a:bodyPr>
            <a:normAutofit fontScale="92500" lnSpcReduction="20000"/>
          </a:bodyPr>
          <a:lstStyle/>
          <a:p>
            <a:r>
              <a:rPr lang="fr-FR" dirty="0" err="1"/>
              <a:t>Nasr</a:t>
            </a:r>
            <a:r>
              <a:rPr lang="fr-FR" dirty="0"/>
              <a:t>, J. I., </a:t>
            </a:r>
            <a:r>
              <a:rPr lang="fr-FR" i="1" dirty="0"/>
              <a:t>Une traduction arabe de l’Evangile de Luc  </a:t>
            </a:r>
            <a:r>
              <a:rPr lang="fr-FR" dirty="0"/>
              <a:t>(Patrimoine arabe chrétien 26), CEDRAC, Beyrouth, 2011.</a:t>
            </a:r>
          </a:p>
          <a:p>
            <a:r>
              <a:rPr lang="fr-FR" dirty="0" err="1"/>
              <a:t>Kashouh</a:t>
            </a:r>
            <a:r>
              <a:rPr lang="fr-FR" dirty="0"/>
              <a:t>, H., </a:t>
            </a:r>
            <a:r>
              <a:rPr lang="fr-FR" i="1" dirty="0"/>
              <a:t>The </a:t>
            </a:r>
            <a:r>
              <a:rPr lang="fr-FR" i="1" dirty="0" err="1"/>
              <a:t>Arabic</a:t>
            </a:r>
            <a:r>
              <a:rPr lang="fr-FR" i="1" dirty="0"/>
              <a:t> Versions of the Gospels. The </a:t>
            </a:r>
            <a:r>
              <a:rPr lang="fr-FR" i="1" dirty="0" err="1"/>
              <a:t>Manuscripts</a:t>
            </a:r>
            <a:r>
              <a:rPr lang="fr-FR" i="1" dirty="0"/>
              <a:t> and </a:t>
            </a:r>
            <a:r>
              <a:rPr lang="fr-FR" i="1" dirty="0" err="1"/>
              <a:t>their</a:t>
            </a:r>
            <a:r>
              <a:rPr lang="fr-FR" i="1" dirty="0"/>
              <a:t> </a:t>
            </a:r>
            <a:r>
              <a:rPr lang="fr-FR" i="1" dirty="0" err="1"/>
              <a:t>Families</a:t>
            </a:r>
            <a:r>
              <a:rPr lang="fr-FR" i="1" dirty="0"/>
              <a:t>  </a:t>
            </a:r>
            <a:r>
              <a:rPr lang="fr-FR" dirty="0"/>
              <a:t>(</a:t>
            </a:r>
            <a:r>
              <a:rPr lang="fr-FR" dirty="0" err="1"/>
              <a:t>Arbeiten</a:t>
            </a:r>
            <a:r>
              <a:rPr lang="fr-FR" dirty="0"/>
              <a:t> </a:t>
            </a:r>
            <a:r>
              <a:rPr lang="fr-FR" dirty="0" err="1"/>
              <a:t>zur</a:t>
            </a:r>
            <a:r>
              <a:rPr lang="fr-FR" dirty="0"/>
              <a:t> </a:t>
            </a:r>
            <a:r>
              <a:rPr lang="fr-FR" dirty="0" err="1"/>
              <a:t>neutestamentlichen</a:t>
            </a:r>
            <a:r>
              <a:rPr lang="fr-FR" dirty="0"/>
              <a:t> </a:t>
            </a:r>
            <a:r>
              <a:rPr lang="fr-FR" dirty="0" err="1"/>
              <a:t>Textforschung</a:t>
            </a:r>
            <a:r>
              <a:rPr lang="fr-FR" dirty="0"/>
              <a:t> 42), De </a:t>
            </a:r>
            <a:r>
              <a:rPr lang="fr-FR" dirty="0" err="1"/>
              <a:t>Gruyter</a:t>
            </a:r>
            <a:r>
              <a:rPr lang="fr-FR" dirty="0"/>
              <a:t>, Berlin, 2011.</a:t>
            </a:r>
          </a:p>
          <a:p>
            <a:r>
              <a:rPr lang="fr-FR" dirty="0" err="1"/>
              <a:t>Arbache</a:t>
            </a:r>
            <a:r>
              <a:rPr lang="fr-FR" dirty="0"/>
              <a:t>, S., </a:t>
            </a:r>
            <a:r>
              <a:rPr lang="fr-FR" i="1" dirty="0"/>
              <a:t>L’Évangile arabe selon saint Luc. Texte du VIIIe siècle, copié en 897. Édition et traduction</a:t>
            </a:r>
            <a:r>
              <a:rPr lang="fr-FR" dirty="0"/>
              <a:t>, Safran, Bruxelles, 2012.</a:t>
            </a:r>
          </a:p>
          <a:p>
            <a:r>
              <a:rPr lang="fr-FR" dirty="0"/>
              <a:t>Griffith, S. H.</a:t>
            </a:r>
            <a:r>
              <a:rPr lang="fr-FR" i="1" dirty="0"/>
              <a:t>, The Bible in </a:t>
            </a:r>
            <a:r>
              <a:rPr lang="fr-FR" i="1" dirty="0" err="1"/>
              <a:t>Arabic</a:t>
            </a:r>
            <a:r>
              <a:rPr lang="fr-FR" i="1" dirty="0"/>
              <a:t>: The </a:t>
            </a:r>
            <a:r>
              <a:rPr lang="fr-FR" i="1" dirty="0" err="1"/>
              <a:t>Scriptures</a:t>
            </a:r>
            <a:r>
              <a:rPr lang="fr-FR" i="1" dirty="0"/>
              <a:t> of the “People of the Book” in the </a:t>
            </a:r>
            <a:r>
              <a:rPr lang="fr-FR" i="1" dirty="0" err="1"/>
              <a:t>Language</a:t>
            </a:r>
            <a:r>
              <a:rPr lang="fr-FR" i="1" dirty="0"/>
              <a:t> of Islam</a:t>
            </a:r>
            <a:r>
              <a:rPr lang="fr-FR" dirty="0"/>
              <a:t>, Princeton and Oxford, 2012.</a:t>
            </a:r>
          </a:p>
          <a:p>
            <a:endParaRPr lang="fr-FR" dirty="0"/>
          </a:p>
        </p:txBody>
      </p:sp>
    </p:spTree>
    <p:extLst>
      <p:ext uri="{BB962C8B-B14F-4D97-AF65-F5344CB8AC3E}">
        <p14:creationId xmlns:p14="http://schemas.microsoft.com/office/powerpoint/2010/main" val="136573823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Critique textuelle du NT et digital</a:t>
            </a:r>
            <a:endParaRPr lang="fr-FR" dirty="0"/>
          </a:p>
        </p:txBody>
      </p:sp>
      <p:sp>
        <p:nvSpPr>
          <p:cNvPr id="3" name="Espace réservé du contenu 2"/>
          <p:cNvSpPr>
            <a:spLocks noGrp="1"/>
          </p:cNvSpPr>
          <p:nvPr>
            <p:ph idx="1"/>
          </p:nvPr>
        </p:nvSpPr>
        <p:spPr/>
        <p:txBody>
          <a:bodyPr/>
          <a:lstStyle/>
          <a:p>
            <a:endParaRPr lang="fr-FR" dirty="0"/>
          </a:p>
        </p:txBody>
      </p:sp>
      <p:pic>
        <p:nvPicPr>
          <p:cNvPr id="4" name="Espace réservé du contenu 10" descr="NA_extrait - copie.jpg"/>
          <p:cNvPicPr>
            <a:picLocks noChangeAspect="1"/>
          </p:cNvPicPr>
          <p:nvPr/>
        </p:nvPicPr>
        <p:blipFill>
          <a:blip r:embed="rId2">
            <a:extLst>
              <a:ext uri="{28A0092B-C50C-407E-A947-70E740481C1C}">
                <a14:useLocalDpi xmlns:a14="http://schemas.microsoft.com/office/drawing/2010/main" val="0"/>
              </a:ext>
            </a:extLst>
          </a:blip>
          <a:srcRect l="-11594" r="-11594"/>
          <a:stretch>
            <a:fillRect/>
          </a:stretch>
        </p:blipFill>
        <p:spPr>
          <a:xfrm>
            <a:off x="604012" y="2038256"/>
            <a:ext cx="7935976" cy="4401218"/>
          </a:xfrm>
          <a:prstGeom prst="rect">
            <a:avLst/>
          </a:prstGeom>
        </p:spPr>
      </p:pic>
      <p:sp>
        <p:nvSpPr>
          <p:cNvPr id="5" name="Rectangle 4"/>
          <p:cNvSpPr/>
          <p:nvPr/>
        </p:nvSpPr>
        <p:spPr>
          <a:xfrm>
            <a:off x="0" y="6476086"/>
            <a:ext cx="9144000" cy="307777"/>
          </a:xfrm>
          <a:prstGeom prst="rect">
            <a:avLst/>
          </a:prstGeom>
        </p:spPr>
        <p:txBody>
          <a:bodyPr wrap="square">
            <a:spAutoFit/>
          </a:bodyPr>
          <a:lstStyle/>
          <a:p>
            <a:pPr algn="ctr"/>
            <a:r>
              <a:rPr lang="fr-FR" sz="1400" dirty="0" smtClean="0"/>
              <a:t>ALAND, B. et K. et </a:t>
            </a:r>
            <a:r>
              <a:rPr lang="fr-FR" sz="1400" dirty="0" err="1" smtClean="0"/>
              <a:t>alii</a:t>
            </a:r>
            <a:r>
              <a:rPr lang="fr-FR" sz="1400" dirty="0" smtClean="0"/>
              <a:t> (éd.), </a:t>
            </a:r>
            <a:r>
              <a:rPr lang="fr-FR" sz="1400" i="1" dirty="0" err="1" smtClean="0"/>
              <a:t>Novum</a:t>
            </a:r>
            <a:r>
              <a:rPr lang="fr-FR" sz="1400" i="1" dirty="0" smtClean="0"/>
              <a:t> </a:t>
            </a:r>
            <a:r>
              <a:rPr lang="fr-FR" sz="1400" i="1" dirty="0" err="1" smtClean="0"/>
              <a:t>Testamentum</a:t>
            </a:r>
            <a:r>
              <a:rPr lang="fr-FR" sz="1400" i="1" dirty="0" smtClean="0"/>
              <a:t> </a:t>
            </a:r>
            <a:r>
              <a:rPr lang="fr-FR" sz="1400" i="1" dirty="0" err="1" smtClean="0"/>
              <a:t>Graece</a:t>
            </a:r>
            <a:r>
              <a:rPr lang="fr-FR" sz="1400" dirty="0" smtClean="0"/>
              <a:t>, Stuttgart, Deutsche </a:t>
            </a:r>
            <a:r>
              <a:rPr lang="fr-FR" sz="1400" dirty="0" err="1" smtClean="0"/>
              <a:t>Bibelanstalt</a:t>
            </a:r>
            <a:r>
              <a:rPr lang="fr-FR" sz="1400" dirty="0" smtClean="0"/>
              <a:t>, 1993</a:t>
            </a:r>
            <a:r>
              <a:rPr lang="fr-FR" sz="1400" baseline="30000" dirty="0" smtClean="0"/>
              <a:t>27</a:t>
            </a:r>
            <a:endParaRPr lang="fr-FR" sz="1400" baseline="30000" dirty="0"/>
          </a:p>
        </p:txBody>
      </p:sp>
    </p:spTree>
    <p:extLst>
      <p:ext uri="{BB962C8B-B14F-4D97-AF65-F5344CB8AC3E}">
        <p14:creationId xmlns:p14="http://schemas.microsoft.com/office/powerpoint/2010/main" val="161802297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Critique textuelle du NT et digital</a:t>
            </a:r>
            <a:endParaRPr lang="fr-FR" dirty="0"/>
          </a:p>
        </p:txBody>
      </p:sp>
      <p:pic>
        <p:nvPicPr>
          <p:cNvPr id="7" name="Espace réservé du contenu 6"/>
          <p:cNvPicPr>
            <a:picLocks noGrp="1" noChangeAspect="1"/>
          </p:cNvPicPr>
          <p:nvPr>
            <p:ph idx="1"/>
          </p:nvPr>
        </p:nvPicPr>
        <p:blipFill>
          <a:blip r:embed="rId2"/>
          <a:srcRect t="11125" b="11125"/>
          <a:stretch>
            <a:fillRect/>
          </a:stretch>
        </p:blipFill>
        <p:spPr>
          <a:xfrm>
            <a:off x="547863" y="2201862"/>
            <a:ext cx="8048274" cy="3881437"/>
          </a:xfrm>
        </p:spPr>
      </p:pic>
      <p:sp>
        <p:nvSpPr>
          <p:cNvPr id="8" name="Rectangle 7"/>
          <p:cNvSpPr/>
          <p:nvPr/>
        </p:nvSpPr>
        <p:spPr>
          <a:xfrm>
            <a:off x="0" y="6083299"/>
            <a:ext cx="9144000" cy="369332"/>
          </a:xfrm>
          <a:prstGeom prst="rect">
            <a:avLst/>
          </a:prstGeom>
        </p:spPr>
        <p:txBody>
          <a:bodyPr wrap="square">
            <a:spAutoFit/>
          </a:bodyPr>
          <a:lstStyle/>
          <a:p>
            <a:pPr algn="ctr">
              <a:defRPr/>
            </a:pPr>
            <a:r>
              <a:rPr lang="en-US" u="sng" dirty="0">
                <a:latin typeface="+mj-lt"/>
                <a:cs typeface="Helvetica"/>
                <a:hlinkClick r:id="rId3"/>
              </a:rPr>
              <a:t>http://ntvmr.uni-muenster.de/manuscript-</a:t>
            </a:r>
            <a:r>
              <a:rPr lang="en-US" u="sng" dirty="0" smtClean="0">
                <a:latin typeface="+mj-lt"/>
                <a:cs typeface="Helvetica"/>
                <a:hlinkClick r:id="rId3"/>
              </a:rPr>
              <a:t>workspace</a:t>
            </a:r>
            <a:r>
              <a:rPr lang="en-US" u="sng" dirty="0" smtClean="0">
                <a:latin typeface="+mj-lt"/>
                <a:cs typeface="Helvetica"/>
              </a:rPr>
              <a:t> </a:t>
            </a:r>
            <a:endParaRPr lang="en-US" u="sng" dirty="0">
              <a:latin typeface="+mj-lt"/>
              <a:cs typeface="Helvetica"/>
            </a:endParaRPr>
          </a:p>
        </p:txBody>
      </p:sp>
    </p:spTree>
    <p:extLst>
      <p:ext uri="{BB962C8B-B14F-4D97-AF65-F5344CB8AC3E}">
        <p14:creationId xmlns:p14="http://schemas.microsoft.com/office/powerpoint/2010/main" val="80315254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
            </a:r>
            <a:br>
              <a:rPr lang="fr-FR" dirty="0" smtClean="0"/>
            </a:br>
            <a:r>
              <a:rPr lang="fr-FR" dirty="0" smtClean="0"/>
              <a:t>Une </a:t>
            </a:r>
            <a:r>
              <a:rPr lang="fr-FR" dirty="0"/>
              <a:t>chance pour les </a:t>
            </a:r>
            <a:r>
              <a:rPr lang="fr-FR" dirty="0" smtClean="0"/>
              <a:t>manuscrits arabes </a:t>
            </a:r>
            <a:r>
              <a:rPr lang="fr-FR" dirty="0"/>
              <a:t>?</a:t>
            </a:r>
            <a:br>
              <a:rPr lang="fr-FR" dirty="0"/>
            </a:br>
            <a:endParaRPr lang="fr-FR" dirty="0"/>
          </a:p>
        </p:txBody>
      </p:sp>
      <p:pic>
        <p:nvPicPr>
          <p:cNvPr id="4" name="Espace réservé du contenu 3"/>
          <p:cNvPicPr>
            <a:picLocks noGrp="1" noChangeAspect="1"/>
          </p:cNvPicPr>
          <p:nvPr>
            <p:ph idx="1"/>
          </p:nvPr>
        </p:nvPicPr>
        <p:blipFill>
          <a:blip r:embed="rId2"/>
          <a:srcRect t="-10014" b="-10014"/>
          <a:stretch>
            <a:fillRect/>
          </a:stretch>
        </p:blipFill>
        <p:spPr>
          <a:xfrm>
            <a:off x="0" y="1744663"/>
            <a:ext cx="7610475" cy="3670300"/>
          </a:xfrm>
        </p:spPr>
      </p:pic>
      <p:pic>
        <p:nvPicPr>
          <p:cNvPr id="5" name="Picture 6" descr="Image 5"/>
          <p:cNvPicPr>
            <a:picLocks noChangeAspect="1" noChangeArrowheads="1"/>
          </p:cNvPicPr>
          <p:nvPr/>
        </p:nvPicPr>
        <p:blipFill>
          <a:blip r:embed="rId3">
            <a:extLst>
              <a:ext uri="{28A0092B-C50C-407E-A947-70E740481C1C}">
                <a14:useLocalDpi xmlns:a14="http://schemas.microsoft.com/office/drawing/2010/main" val="0"/>
              </a:ext>
            </a:extLst>
          </a:blip>
          <a:srcRect b="23816"/>
          <a:stretch>
            <a:fillRect/>
          </a:stretch>
        </p:blipFill>
        <p:spPr bwMode="auto">
          <a:xfrm>
            <a:off x="4566946" y="3594547"/>
            <a:ext cx="4650676" cy="3263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0" y="5899836"/>
            <a:ext cx="4762500" cy="646331"/>
          </a:xfrm>
          <a:prstGeom prst="rect">
            <a:avLst/>
          </a:prstGeom>
        </p:spPr>
        <p:txBody>
          <a:bodyPr wrap="square">
            <a:spAutoFit/>
          </a:bodyPr>
          <a:lstStyle/>
          <a:p>
            <a:r>
              <a:rPr lang="fr-FR" dirty="0" smtClean="0">
                <a:hlinkClick r:id="rId4"/>
              </a:rPr>
              <a:t>http://groups.yahoo.com/neo/groups/textualcriticism/</a:t>
            </a:r>
            <a:r>
              <a:rPr lang="fr-FR" dirty="0" smtClean="0"/>
              <a:t> </a:t>
            </a:r>
            <a:endParaRPr lang="fr-FR" dirty="0"/>
          </a:p>
        </p:txBody>
      </p:sp>
    </p:spTree>
    <p:extLst>
      <p:ext uri="{BB962C8B-B14F-4D97-AF65-F5344CB8AC3E}">
        <p14:creationId xmlns:p14="http://schemas.microsoft.com/office/powerpoint/2010/main" val="40046114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L’émergence d’un discours hybride </a:t>
            </a:r>
          </a:p>
        </p:txBody>
      </p:sp>
      <p:pic>
        <p:nvPicPr>
          <p:cNvPr id="5" name="Image 35" descr="Capture d’écran 2013-05-27 à 20.18.42.png"/>
          <p:cNvPicPr>
            <a:picLocks noGrp="1" noChangeAspect="1"/>
          </p:cNvPicPr>
          <p:nvPr>
            <p:ph idx="1"/>
          </p:nvPr>
        </p:nvPicPr>
        <p:blipFill rotWithShape="1">
          <a:blip r:embed="rId2">
            <a:extLst>
              <a:ext uri="{28A0092B-C50C-407E-A947-70E740481C1C}">
                <a14:useLocalDpi xmlns:a14="http://schemas.microsoft.com/office/drawing/2010/main" val="0"/>
              </a:ext>
            </a:extLst>
          </a:blip>
          <a:srcRect l="-23842" r="-23842"/>
          <a:stretch/>
        </p:blipFill>
        <p:spPr bwMode="auto">
          <a:xfrm>
            <a:off x="-20488" y="2038256"/>
            <a:ext cx="9184977" cy="4430197"/>
          </a:xfrm>
          <a:prstGeom prst="rect">
            <a:avLst/>
          </a:prstGeom>
          <a:noFill/>
          <a:ln w="3175">
            <a:noFill/>
            <a:miter lim="800000"/>
            <a:headEnd/>
            <a:tailEnd/>
          </a:ln>
          <a:extLst>
            <a:ext uri="{909E8E84-426E-40dd-AFC4-6F175D3DCCD1}">
              <a14:hiddenFill xmlns:a14="http://schemas.microsoft.com/office/drawing/2010/main">
                <a:solidFill>
                  <a:srgbClr val="FFFFFF"/>
                </a:solidFill>
              </a14:hiddenFill>
            </a:ext>
          </a:extLst>
        </p:spPr>
      </p:pic>
      <p:sp>
        <p:nvSpPr>
          <p:cNvPr id="6" name="Rectangle 5"/>
          <p:cNvSpPr/>
          <p:nvPr/>
        </p:nvSpPr>
        <p:spPr>
          <a:xfrm>
            <a:off x="-20488" y="6192129"/>
            <a:ext cx="9164488" cy="646331"/>
          </a:xfrm>
          <a:prstGeom prst="rect">
            <a:avLst/>
          </a:prstGeom>
        </p:spPr>
        <p:txBody>
          <a:bodyPr wrap="square">
            <a:spAutoFit/>
          </a:bodyPr>
          <a:lstStyle/>
          <a:p>
            <a:pPr algn="ctr"/>
            <a:r>
              <a:rPr lang="en-US" b="0" dirty="0" smtClean="0">
                <a:solidFill>
                  <a:schemeClr val="tx1"/>
                </a:solidFill>
                <a:latin typeface="+mj-lt"/>
                <a:cs typeface="Helvetica"/>
              </a:rPr>
              <a:t>Codex </a:t>
            </a:r>
            <a:r>
              <a:rPr lang="en-US" b="0" dirty="0" err="1" smtClean="0">
                <a:solidFill>
                  <a:schemeClr val="tx1"/>
                </a:solidFill>
                <a:latin typeface="+mj-lt"/>
                <a:cs typeface="Helvetica"/>
              </a:rPr>
              <a:t>Sinaiticus</a:t>
            </a:r>
            <a:r>
              <a:rPr lang="en-US" b="0" dirty="0" smtClean="0">
                <a:solidFill>
                  <a:schemeClr val="tx1"/>
                </a:solidFill>
                <a:latin typeface="+mj-lt"/>
                <a:cs typeface="Helvetica"/>
              </a:rPr>
              <a:t> (Mark 1.1) </a:t>
            </a:r>
            <a:r>
              <a:rPr lang="fr-FR" dirty="0" smtClean="0">
                <a:hlinkClick r:id="rId3"/>
              </a:rPr>
              <a:t>http://www.sheekh-3arb.net/vb/showthread.php?t=2127&amp;page=3</a:t>
            </a:r>
            <a:r>
              <a:rPr lang="fr-FR" dirty="0" smtClean="0"/>
              <a:t> </a:t>
            </a:r>
            <a:endParaRPr lang="fr-FR" dirty="0"/>
          </a:p>
        </p:txBody>
      </p:sp>
    </p:spTree>
    <p:extLst>
      <p:ext uri="{BB962C8B-B14F-4D97-AF65-F5344CB8AC3E}">
        <p14:creationId xmlns:p14="http://schemas.microsoft.com/office/powerpoint/2010/main" val="386023440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endParaRPr lang="fr-FR"/>
          </a:p>
        </p:txBody>
      </p:sp>
      <p:pic>
        <p:nvPicPr>
          <p:cNvPr id="4" name="Picture 4" descr="Image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8103" y="227920"/>
            <a:ext cx="7627795" cy="529658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546100" y="5562600"/>
            <a:ext cx="8178800" cy="1077218"/>
          </a:xfrm>
          <a:prstGeom prst="rect">
            <a:avLst/>
          </a:prstGeom>
        </p:spPr>
        <p:txBody>
          <a:bodyPr wrap="square">
            <a:spAutoFit/>
          </a:bodyPr>
          <a:lstStyle/>
          <a:p>
            <a:r>
              <a:rPr lang="de-DE" sz="1600" dirty="0" smtClean="0">
                <a:hlinkClick r:id="rId3"/>
              </a:rPr>
              <a:t>http://images.csntm.org/Manuscripts/GA_03/Vaticanus-Scripture-Index.pdf</a:t>
            </a:r>
            <a:endParaRPr lang="de-DE" sz="1600" dirty="0" smtClean="0"/>
          </a:p>
          <a:p>
            <a:r>
              <a:rPr lang="fr-FR" sz="1600" dirty="0" smtClean="0"/>
              <a:t>=</a:t>
            </a:r>
            <a:endParaRPr lang="fr-FR" sz="1600" dirty="0" smtClean="0">
              <a:hlinkClick r:id="rId4"/>
            </a:endParaRPr>
          </a:p>
          <a:p>
            <a:r>
              <a:rPr lang="fr-FR" sz="1600" dirty="0" smtClean="0">
                <a:hlinkClick r:id="rId4"/>
              </a:rPr>
              <a:t>http://www.sheekh-3arb.net/Library/Programs/e-sword/sheekh-3arb-modules/The-strictly-revealer-for-ancient-manuscript.pdf</a:t>
            </a:r>
            <a:r>
              <a:rPr lang="fr-FR" sz="1600" dirty="0" smtClean="0"/>
              <a:t> </a:t>
            </a:r>
            <a:endParaRPr lang="fr-FR" sz="1600" dirty="0"/>
          </a:p>
        </p:txBody>
      </p:sp>
    </p:spTree>
    <p:extLst>
      <p:ext uri="{BB962C8B-B14F-4D97-AF65-F5344CB8AC3E}">
        <p14:creationId xmlns:p14="http://schemas.microsoft.com/office/powerpoint/2010/main" val="34455529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t>Un héritage </a:t>
            </a:r>
            <a:r>
              <a:rPr lang="fr-FR" dirty="0" smtClean="0"/>
              <a:t>arabe</a:t>
            </a:r>
            <a:endParaRPr lang="fr-FR" dirty="0"/>
          </a:p>
        </p:txBody>
      </p:sp>
      <p:pic>
        <p:nvPicPr>
          <p:cNvPr id="5" name="Image 6"/>
          <p:cNvPicPr>
            <a:picLocks noGrp="1" noChangeAspect="1"/>
          </p:cNvPicPr>
          <p:nvPr>
            <p:ph idx="1"/>
          </p:nvPr>
        </p:nvPicPr>
        <p:blipFill rotWithShape="1">
          <a:blip r:embed="rId2">
            <a:extLst>
              <a:ext uri="{28A0092B-C50C-407E-A947-70E740481C1C}">
                <a14:useLocalDpi xmlns:a14="http://schemas.microsoft.com/office/drawing/2010/main" val="0"/>
              </a:ext>
            </a:extLst>
          </a:blip>
          <a:srcRect l="-16205" r="-16205"/>
          <a:stretch/>
        </p:blipFill>
        <p:spPr bwMode="auto">
          <a:xfrm>
            <a:off x="288631" y="2134328"/>
            <a:ext cx="8566739" cy="4132002"/>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pic>
      <p:sp>
        <p:nvSpPr>
          <p:cNvPr id="6" name="Rectangle 5"/>
          <p:cNvSpPr/>
          <p:nvPr/>
        </p:nvSpPr>
        <p:spPr>
          <a:xfrm>
            <a:off x="0" y="6075632"/>
            <a:ext cx="9144000" cy="646331"/>
          </a:xfrm>
          <a:prstGeom prst="rect">
            <a:avLst/>
          </a:prstGeom>
        </p:spPr>
        <p:txBody>
          <a:bodyPr wrap="square">
            <a:spAutoFit/>
          </a:bodyPr>
          <a:lstStyle/>
          <a:p>
            <a:pPr algn="ctr"/>
            <a:r>
              <a:rPr lang="fr-FR" dirty="0" smtClean="0"/>
              <a:t>Un ms arabe du 9e s. (Mt 18,1) sur le site :</a:t>
            </a:r>
          </a:p>
          <a:p>
            <a:pPr algn="ctr"/>
            <a:r>
              <a:rPr lang="fr-FR" u="sng" dirty="0" smtClean="0">
                <a:solidFill>
                  <a:schemeClr val="accent6"/>
                </a:solidFill>
              </a:rPr>
              <a:t>http://www. sheekh-3arb.net/</a:t>
            </a:r>
            <a:r>
              <a:rPr lang="fr-FR" u="sng" dirty="0" err="1" smtClean="0">
                <a:solidFill>
                  <a:schemeClr val="accent6"/>
                </a:solidFill>
              </a:rPr>
              <a:t>vb</a:t>
            </a:r>
            <a:r>
              <a:rPr lang="fr-FR" u="sng" dirty="0" smtClean="0">
                <a:solidFill>
                  <a:schemeClr val="accent6"/>
                </a:solidFill>
              </a:rPr>
              <a:t>/</a:t>
            </a:r>
            <a:r>
              <a:rPr lang="fr-FR" u="sng" dirty="0" err="1" smtClean="0">
                <a:solidFill>
                  <a:schemeClr val="accent6"/>
                </a:solidFill>
              </a:rPr>
              <a:t>showthread.php?t</a:t>
            </a:r>
            <a:r>
              <a:rPr lang="fr-FR" u="sng" dirty="0" smtClean="0">
                <a:solidFill>
                  <a:schemeClr val="accent6"/>
                </a:solidFill>
              </a:rPr>
              <a:t>=2127&amp;page=2 </a:t>
            </a:r>
          </a:p>
        </p:txBody>
      </p:sp>
    </p:spTree>
    <p:extLst>
      <p:ext uri="{BB962C8B-B14F-4D97-AF65-F5344CB8AC3E}">
        <p14:creationId xmlns:p14="http://schemas.microsoft.com/office/powerpoint/2010/main" val="130693128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Perception">
  <a:themeElements>
    <a:clrScheme name="Perception">
      <a:dk1>
        <a:sysClr val="windowText" lastClr="000000"/>
      </a:dk1>
      <a:lt1>
        <a:sysClr val="window" lastClr="FFFFFF"/>
      </a:lt1>
      <a:dk2>
        <a:srgbClr val="333333"/>
      </a:dk2>
      <a:lt2>
        <a:srgbClr val="BBC0AC"/>
      </a:lt2>
      <a:accent1>
        <a:srgbClr val="A2C816"/>
      </a:accent1>
      <a:accent2>
        <a:srgbClr val="E07602"/>
      </a:accent2>
      <a:accent3>
        <a:srgbClr val="E4C402"/>
      </a:accent3>
      <a:accent4>
        <a:srgbClr val="7DC1EF"/>
      </a:accent4>
      <a:accent5>
        <a:srgbClr val="21449B"/>
      </a:accent5>
      <a:accent6>
        <a:srgbClr val="A2B170"/>
      </a:accent6>
      <a:hlink>
        <a:srgbClr val="8DA440"/>
      </a:hlink>
      <a:folHlink>
        <a:srgbClr val="4C4F3F"/>
      </a:folHlink>
    </a:clrScheme>
    <a:fontScheme name="Perception">
      <a:majorFont>
        <a:latin typeface="Century Gothic"/>
        <a:ea typeface=""/>
        <a:cs typeface=""/>
        <a:font script="Jpan" typeface="メイリオ"/>
        <a:font script="Hans" typeface="宋体"/>
        <a:font script="Hant" typeface="新細明體"/>
      </a:majorFont>
      <a:minorFont>
        <a:latin typeface="Century Gothic"/>
        <a:ea typeface=""/>
        <a:cs typeface=""/>
        <a:font script="Jpan" typeface="メイリオ"/>
        <a:font script="Hans" typeface="宋体"/>
        <a:font script="Hant" typeface="新細明體"/>
      </a:minorFont>
    </a:fontScheme>
    <a:fmtScheme name="Perception">
      <a:fillStyleLst>
        <a:solidFill>
          <a:schemeClr val="phClr"/>
        </a:solidFill>
        <a:solidFill>
          <a:schemeClr val="phClr">
            <a:shade val="90000"/>
          </a:schemeClr>
        </a:solidFill>
        <a:solidFill>
          <a:schemeClr val="phClr">
            <a:shade val="80000"/>
          </a:schemeClr>
        </a:solidFill>
      </a:fillStyleLst>
      <a:lnStyleLst>
        <a:ln w="12700" cap="flat" cmpd="sng" algn="ctr">
          <a:solidFill>
            <a:schemeClr val="phClr">
              <a:satMod val="105000"/>
            </a:schemeClr>
          </a:solidFill>
          <a:prstDash val="solid"/>
        </a:ln>
        <a:ln w="25400" cap="flat" cmpd="sng" algn="ctr">
          <a:solidFill>
            <a:schemeClr val="phClr"/>
          </a:solidFill>
          <a:prstDash val="solid"/>
        </a:ln>
        <a:ln w="25400" cap="flat" cmpd="sng" algn="ctr">
          <a:solidFill>
            <a:schemeClr val="phClr">
              <a:alpha val="80000"/>
            </a:schemeClr>
          </a:solidFill>
          <a:prstDash val="solid"/>
        </a:ln>
      </a:lnStyleLst>
      <a:effectStyleLst>
        <a:effectStyle>
          <a:effectLst/>
        </a:effectStyle>
        <a:effectStyle>
          <a:effectLst/>
          <a:scene3d>
            <a:camera prst="obliqueTopRight"/>
            <a:lightRig rig="threePt" dir="tl"/>
          </a:scene3d>
          <a:sp3d>
            <a:bevelT w="25400" h="25400"/>
          </a:sp3d>
        </a:effectStyle>
        <a:effectStyle>
          <a:effectLst/>
          <a:scene3d>
            <a:camera prst="perspectiveFront" fov="4200000"/>
            <a:lightRig rig="balanced" dir="tl">
              <a:rot lat="0" lon="0" rev="18600000"/>
            </a:lightRig>
          </a:scene3d>
          <a:sp3d prstMaterial="metal">
            <a:bevelT w="63500" h="50800" prst="angle"/>
          </a:sp3d>
        </a:effectStyle>
      </a:effectStyleLst>
      <a:bgFillStyleLst>
        <a:solidFill>
          <a:schemeClr val="phClr">
            <a:tint val="90000"/>
          </a:schemeClr>
        </a:solidFill>
        <a:solidFill>
          <a:schemeClr val="phClr">
            <a:tint val="50000"/>
          </a:schemeClr>
        </a:solidFill>
        <a:solidFill>
          <a:schemeClr val="phClr">
            <a:shade val="60000"/>
          </a:schemeClr>
        </a:soli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Perception.thmx</Template>
  <TotalTime>31</TotalTime>
  <Words>500</Words>
  <Application>Microsoft Macintosh PowerPoint</Application>
  <PresentationFormat>Présentation à l'écran (4:3)</PresentationFormat>
  <Paragraphs>38</Paragraphs>
  <Slides>10</Slides>
  <Notes>1</Notes>
  <HiddenSlides>0</HiddenSlides>
  <MMClips>0</MMClips>
  <ScaleCrop>false</ScaleCrop>
  <HeadingPairs>
    <vt:vector size="4" baseType="variant">
      <vt:variant>
        <vt:lpstr>Thème</vt:lpstr>
      </vt:variant>
      <vt:variant>
        <vt:i4>1</vt:i4>
      </vt:variant>
      <vt:variant>
        <vt:lpstr>Titres des diapositives</vt:lpstr>
      </vt:variant>
      <vt:variant>
        <vt:i4>10</vt:i4>
      </vt:variant>
    </vt:vector>
  </HeadingPairs>
  <TitlesOfParts>
    <vt:vector size="11" baseType="lpstr">
      <vt:lpstr>Perception</vt:lpstr>
      <vt:lpstr>Les manuscrits arabes du Nouveau Testament: un exemple de digital turn en critique textuelle du Nouveau Testament ?</vt:lpstr>
      <vt:lpstr>Un champ méconnu</vt:lpstr>
      <vt:lpstr>Renouveau</vt:lpstr>
      <vt:lpstr>Critique textuelle du NT et digital</vt:lpstr>
      <vt:lpstr>Critique textuelle du NT et digital</vt:lpstr>
      <vt:lpstr> Une chance pour les manuscrits arabes ? </vt:lpstr>
      <vt:lpstr>L’émergence d’un discours hybride </vt:lpstr>
      <vt:lpstr>Présentation PowerPoint</vt:lpstr>
      <vt:lpstr>Un héritage arabe</vt:lpstr>
      <vt:lpstr>Un héritage arabe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manuscrits arabes du Nouveau Testament:  un exemple de digital turn en critique textuelle du Nouveau Testament ?</dc:title>
  <dc:creator>Sara Schulthess</dc:creator>
  <cp:lastModifiedBy>Sara Schulthess</cp:lastModifiedBy>
  <cp:revision>4</cp:revision>
  <dcterms:created xsi:type="dcterms:W3CDTF">2013-11-24T21:16:44Z</dcterms:created>
  <dcterms:modified xsi:type="dcterms:W3CDTF">2013-11-24T21:48:33Z</dcterms:modified>
</cp:coreProperties>
</file>