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375" r:id="rId3"/>
    <p:sldId id="376" r:id="rId4"/>
    <p:sldId id="377" r:id="rId5"/>
  </p:sldIdLst>
  <p:sldSz cx="9144000" cy="6858000" type="screen4x3"/>
  <p:notesSz cx="6645275" cy="9774238"/>
  <p:defaultTextStyle>
    <a:defPPr>
      <a:defRPr lang="de-CH"/>
    </a:defPPr>
    <a:lvl1pPr algn="l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737" autoAdjust="0"/>
  </p:normalViewPr>
  <p:slideViewPr>
    <p:cSldViewPr snapToObjects="1">
      <p:cViewPr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9725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815" tIns="46908" rIns="93815" bIns="46908" numCol="1" anchor="t" anchorCtr="0" compatLnSpc="1">
            <a:prstTxWarp prst="textNoShape">
              <a:avLst/>
            </a:prstTxWarp>
          </a:bodyPr>
          <a:lstStyle>
            <a:lvl1pPr defTabSz="9382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63963" y="0"/>
            <a:ext cx="2879725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815" tIns="46908" rIns="93815" bIns="46908" numCol="1" anchor="t" anchorCtr="0" compatLnSpc="1">
            <a:prstTxWarp prst="textNoShape">
              <a:avLst/>
            </a:prstTxWarp>
          </a:bodyPr>
          <a:lstStyle>
            <a:lvl1pPr algn="r" defTabSz="9382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1063" y="733425"/>
            <a:ext cx="4884737" cy="36639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3575" y="4641850"/>
            <a:ext cx="5318125" cy="439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815" tIns="46908" rIns="93815" bIns="469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noProof="0" smtClean="0"/>
              <a:t>Textmasterformate durch Klicken bearbeiten</a:t>
            </a:r>
          </a:p>
          <a:p>
            <a:pPr lvl="1"/>
            <a:r>
              <a:rPr lang="de-CH" noProof="0" smtClean="0"/>
              <a:t>Zweite Ebene</a:t>
            </a:r>
          </a:p>
          <a:p>
            <a:pPr lvl="2"/>
            <a:r>
              <a:rPr lang="de-CH" noProof="0" smtClean="0"/>
              <a:t>Dritte Ebene</a:t>
            </a:r>
          </a:p>
          <a:p>
            <a:pPr lvl="3"/>
            <a:r>
              <a:rPr lang="de-CH" noProof="0" smtClean="0"/>
              <a:t>Vierte Ebene</a:t>
            </a:r>
          </a:p>
          <a:p>
            <a:pPr lvl="4"/>
            <a:r>
              <a:rPr lang="de-CH" noProof="0" smtClean="0"/>
              <a:t>Fünfte Ebene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85288"/>
            <a:ext cx="2879725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815" tIns="46908" rIns="93815" bIns="46908" numCol="1" anchor="b" anchorCtr="0" compatLnSpc="1">
            <a:prstTxWarp prst="textNoShape">
              <a:avLst/>
            </a:prstTxWarp>
          </a:bodyPr>
          <a:lstStyle>
            <a:lvl1pPr defTabSz="9382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63963" y="9285288"/>
            <a:ext cx="2879725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815" tIns="46908" rIns="93815" bIns="46908" numCol="1" anchor="b" anchorCtr="0" compatLnSpc="1">
            <a:prstTxWarp prst="textNoShape">
              <a:avLst/>
            </a:prstTxWarp>
          </a:bodyPr>
          <a:lstStyle>
            <a:lvl1pPr algn="r" defTabSz="938213">
              <a:defRPr sz="1200"/>
            </a:lvl1pPr>
          </a:lstStyle>
          <a:p>
            <a:pPr>
              <a:defRPr/>
            </a:pPr>
            <a:fld id="{2FF17102-0BE3-4180-8294-A559FC613C81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559259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uzh_logo_e_pos_grau_1m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" y="142875"/>
            <a:ext cx="2027238" cy="68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0" y="1125538"/>
            <a:ext cx="9144000" cy="0"/>
          </a:xfrm>
          <a:prstGeom prst="line">
            <a:avLst/>
          </a:prstGeom>
          <a:noFill/>
          <a:ln w="158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900113" y="852488"/>
            <a:ext cx="7343775" cy="227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36000" rIns="0" bIns="0"/>
          <a:lstStyle>
            <a:lvl1pPr eaLnBrk="0" hangingPunct="0"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37931725" indent="-37474525" eaLnBrk="0" hangingPunct="0"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eaLnBrk="0" hangingPunct="0"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eaLnBrk="0" hangingPunct="0"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eaLnBrk="0" hangingPunct="0"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400" b="1" smtClean="0"/>
              <a:t>Institute of Biomedical Ethics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00113" y="1989138"/>
            <a:ext cx="7343775" cy="1295400"/>
          </a:xfrm>
        </p:spPr>
        <p:txBody>
          <a:bodyPr/>
          <a:lstStyle>
            <a:lvl1pPr>
              <a:defRPr sz="3900"/>
            </a:lvl1pPr>
          </a:lstStyle>
          <a:p>
            <a:r>
              <a:rPr lang="en-US"/>
              <a:t>Mastertitelformat bearbeiten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00113" y="3429000"/>
            <a:ext cx="7343775" cy="1752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Master-Untertitelformat bearbeiten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00113" y="6524625"/>
            <a:ext cx="2133600" cy="2159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54FF63-4C61-471F-9E90-38D7BA4A46F8}" type="datetime1">
              <a:rPr lang="en-US"/>
              <a:pPr>
                <a:defRPr/>
              </a:pPr>
              <a:t>11/25/2013</a:t>
            </a:fld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399213" y="6524625"/>
            <a:ext cx="1844675" cy="2159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Page </a:t>
            </a:r>
            <a:fld id="{A3D67039-D411-4835-823A-C6A1F1E132EB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554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Mastertextformat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2B8DD7-33E4-41B5-9C8E-9B6479FA8B37}" type="datetime1">
              <a:rPr lang="en-US"/>
              <a:pPr>
                <a:defRPr/>
              </a:pPr>
              <a:t>11/25/2013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Title of the presentation, Author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Page </a:t>
            </a:r>
            <a:fld id="{57E9F40B-4CE9-4FB4-A9AF-AEBFDE84B989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075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408738" y="1268413"/>
            <a:ext cx="1835150" cy="4824412"/>
          </a:xfrm>
        </p:spPr>
        <p:txBody>
          <a:bodyPr vert="eaVert"/>
          <a:lstStyle/>
          <a:p>
            <a:r>
              <a:rPr lang="en-US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900113" y="1268413"/>
            <a:ext cx="5356225" cy="4824412"/>
          </a:xfrm>
        </p:spPr>
        <p:txBody>
          <a:bodyPr vert="eaVert"/>
          <a:lstStyle/>
          <a:p>
            <a:pPr lvl="0"/>
            <a:r>
              <a:rPr lang="en-US" smtClean="0"/>
              <a:t>Mastertextformat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D99A4D-1717-40B8-B833-9DC5178C3AC1}" type="datetime1">
              <a:rPr lang="en-US"/>
              <a:pPr>
                <a:defRPr/>
              </a:pPr>
              <a:t>11/25/2013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Title of the presentation, Author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Page </a:t>
            </a:r>
            <a:fld id="{D4EE6A72-2C3B-47A2-8EB0-DF8F7B05405C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607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Mastertextformat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4BA6E3-CBDF-40B0-A4FF-71A3DC8CE766}" type="datetime1">
              <a:rPr lang="en-US"/>
              <a:pPr>
                <a:defRPr/>
              </a:pPr>
              <a:t>11/25/2013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Title of the presentation, Author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Page </a:t>
            </a:r>
            <a:fld id="{9FF9C686-62A5-409D-9A94-0E1391640345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871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Mastertextformat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35009B-65C9-409F-A562-4A99740B3A5E}" type="datetime1">
              <a:rPr lang="en-US"/>
              <a:pPr>
                <a:defRPr/>
              </a:pPr>
              <a:t>11/25/2013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Title of the presentation, Author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Page </a:t>
            </a:r>
            <a:fld id="{146091B5-BE21-40A1-B860-2E11993FCD21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208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900113" y="2205038"/>
            <a:ext cx="3595687" cy="38877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Mastertextformat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2205038"/>
            <a:ext cx="3595688" cy="38877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Mastertextformat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4E758F-F3D5-4281-BC59-35C6BCF76106}" type="datetime1">
              <a:rPr lang="en-US"/>
              <a:pPr>
                <a:defRPr/>
              </a:pPr>
              <a:t>11/25/2013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Title of the presentation, Author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Page </a:t>
            </a:r>
            <a:fld id="{E2578F71-80E4-4A3B-A59E-C85964B69C3C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052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Mastertextformat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Mastertextformat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29BD3F-0E04-4C2A-A821-A9254838E374}" type="datetime1">
              <a:rPr lang="en-US"/>
              <a:pPr>
                <a:defRPr/>
              </a:pPr>
              <a:t>11/25/2013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Title of the presentation, Author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Page </a:t>
            </a:r>
            <a:fld id="{03D178E2-D385-4D05-8625-5B59ECDAF33F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167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Mastertitelformat bearbeiten</a:t>
            </a: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010703-2345-480A-B9A3-AB01BB5F36AD}" type="datetime1">
              <a:rPr lang="en-US"/>
              <a:pPr>
                <a:defRPr/>
              </a:pPr>
              <a:t>11/25/2013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Title of the presentation, Author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Page </a:t>
            </a:r>
            <a:fld id="{5595F838-1C73-4F94-8B35-A5B4E0E86AEA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104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F72DEF-4486-40F5-BA97-A99D9FE1B6E1}" type="datetime1">
              <a:rPr lang="en-US"/>
              <a:pPr>
                <a:defRPr/>
              </a:pPr>
              <a:t>11/25/2013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Title of the presentation, Author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Page </a:t>
            </a:r>
            <a:fld id="{C3893DFD-1164-4E69-9E4A-AB44A3CCF3B2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301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Mastertextformat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Mastertextformat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A831F-6DE3-42AA-826D-F7C90ABA75D2}" type="datetime1">
              <a:rPr lang="en-US"/>
              <a:pPr>
                <a:defRPr/>
              </a:pPr>
              <a:t>11/25/2013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Title of the presentation, Author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Page </a:t>
            </a:r>
            <a:fld id="{E4CAB73B-CC2B-4AC7-A6FF-DC109D1E6ACB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837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Mastertitelformat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Mastertextformat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7CDB8-67FE-4CA2-A339-937A3E5FA2E1}" type="datetime1">
              <a:rPr lang="en-US"/>
              <a:pPr>
                <a:defRPr/>
              </a:pPr>
              <a:t>11/25/2013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Title of the presentation, Author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Page </a:t>
            </a:r>
            <a:fld id="{76AA3820-FE1D-4EEB-B449-32C1196293DE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032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00113" y="1268413"/>
            <a:ext cx="7343775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3600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Mastertitelformat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0113" y="2205038"/>
            <a:ext cx="7343775" cy="388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Mastertextformat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00113" y="6524625"/>
            <a:ext cx="93503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fld id="{EF44F614-544C-42F4-AE02-AD92E79824EC}" type="datetime1">
              <a:rPr lang="en-US"/>
              <a:pPr>
                <a:defRPr/>
              </a:pPr>
              <a:t>11/25/2013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08175" y="6524625"/>
            <a:ext cx="525621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r>
              <a:rPr lang="en-US"/>
              <a:t>Title of the presentation, Author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51725" y="6524625"/>
            <a:ext cx="79216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r>
              <a:rPr lang="en-US"/>
              <a:t>Page </a:t>
            </a:r>
            <a:fld id="{F642EA30-EB94-4314-9E0A-670D687AFB87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  <p:sp>
        <p:nvSpPr>
          <p:cNvPr id="1031" name="Line 10"/>
          <p:cNvSpPr>
            <a:spLocks noChangeShapeType="1"/>
          </p:cNvSpPr>
          <p:nvPr/>
        </p:nvSpPr>
        <p:spPr bwMode="auto">
          <a:xfrm>
            <a:off x="0" y="1125538"/>
            <a:ext cx="9144000" cy="0"/>
          </a:xfrm>
          <a:prstGeom prst="line">
            <a:avLst/>
          </a:prstGeom>
          <a:noFill/>
          <a:ln w="158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CH"/>
          </a:p>
        </p:txBody>
      </p:sp>
      <p:pic>
        <p:nvPicPr>
          <p:cNvPr id="1032" name="Picture 13" descr="uzh_logo_e_pos_grau_1mm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" y="142875"/>
            <a:ext cx="2027238" cy="68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8" name="Text Box 14"/>
          <p:cNvSpPr txBox="1">
            <a:spLocks noChangeArrowheads="1"/>
          </p:cNvSpPr>
          <p:nvPr/>
        </p:nvSpPr>
        <p:spPr bwMode="auto">
          <a:xfrm>
            <a:off x="900113" y="852488"/>
            <a:ext cx="7343775" cy="227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36000" rIns="0" bIns="0"/>
          <a:lstStyle>
            <a:lvl1pPr eaLnBrk="0" hangingPunct="0"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37931725" indent="-37474525" eaLnBrk="0" hangingPunct="0"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eaLnBrk="0" hangingPunct="0"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eaLnBrk="0" hangingPunct="0"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eaLnBrk="0" hangingPunct="0"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400" b="1" smtClean="0"/>
              <a:t>Institute of Biomedical Ethics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itchFamily="-112" charset="0"/>
          <a:ea typeface="Arial" pitchFamily="-112" charset="0"/>
          <a:cs typeface="Arial" pitchFamily="-112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itchFamily="-112" charset="0"/>
          <a:ea typeface="Arial" pitchFamily="-112" charset="0"/>
          <a:cs typeface="Arial" pitchFamily="-112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itchFamily="-112" charset="0"/>
          <a:ea typeface="Arial" pitchFamily="-112" charset="0"/>
          <a:cs typeface="Arial" pitchFamily="-112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itchFamily="-112" charset="0"/>
          <a:ea typeface="Arial" pitchFamily="-112" charset="0"/>
          <a:cs typeface="Arial" pitchFamily="-112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itchFamily="-112" charset="0"/>
          <a:ea typeface="Arial" pitchFamily="-112" charset="0"/>
          <a:cs typeface="Arial" pitchFamily="-11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itchFamily="-112" charset="0"/>
          <a:ea typeface="Arial" pitchFamily="-112" charset="0"/>
          <a:cs typeface="Arial" pitchFamily="-11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itchFamily="-112" charset="0"/>
          <a:ea typeface="Arial" pitchFamily="-112" charset="0"/>
          <a:cs typeface="Arial" pitchFamily="-11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itchFamily="-112" charset="0"/>
          <a:ea typeface="Arial" pitchFamily="-112" charset="0"/>
          <a:cs typeface="Arial" pitchFamily="-112" charset="0"/>
        </a:defRPr>
      </a:lvl9pPr>
    </p:titleStyle>
    <p:bodyStyle>
      <a:lvl1pPr marL="342900" indent="-342900" algn="l" rtl="0" eaLnBrk="0" fontAlgn="base" hangingPunct="0">
        <a:spcBef>
          <a:spcPct val="40000"/>
        </a:spcBef>
        <a:spcAft>
          <a:spcPct val="0"/>
        </a:spcAft>
        <a:buFont typeface="Arial" charset="0"/>
        <a:defRPr sz="1700">
          <a:solidFill>
            <a:schemeClr val="tx1"/>
          </a:solidFill>
          <a:latin typeface="+mn-lt"/>
          <a:ea typeface="+mn-ea"/>
          <a:cs typeface="+mn-cs"/>
        </a:defRPr>
      </a:lvl1pPr>
      <a:lvl2pPr marL="346075" indent="-344488" algn="l" rtl="0" eaLnBrk="0" fontAlgn="base" hangingPunct="0">
        <a:spcBef>
          <a:spcPct val="40000"/>
        </a:spcBef>
        <a:spcAft>
          <a:spcPct val="0"/>
        </a:spcAft>
        <a:buFont typeface="Arial" charset="0"/>
        <a:buChar char="–"/>
        <a:defRPr sz="1700">
          <a:solidFill>
            <a:schemeClr val="tx1"/>
          </a:solidFill>
          <a:latin typeface="+mn-lt"/>
          <a:ea typeface="+mn-ea"/>
          <a:cs typeface="+mn-cs"/>
        </a:defRPr>
      </a:lvl2pPr>
      <a:lvl3pPr marL="714375" indent="-366713" algn="l" rtl="0" eaLnBrk="0" fontAlgn="base" hangingPunct="0">
        <a:spcBef>
          <a:spcPct val="40000"/>
        </a:spcBef>
        <a:spcAft>
          <a:spcPct val="0"/>
        </a:spcAft>
        <a:buFont typeface="Arial" charset="0"/>
        <a:buChar char="–"/>
        <a:defRPr sz="1700">
          <a:solidFill>
            <a:schemeClr val="tx1"/>
          </a:solidFill>
          <a:latin typeface="+mn-lt"/>
          <a:ea typeface="+mn-ea"/>
          <a:cs typeface="+mn-cs"/>
        </a:defRPr>
      </a:lvl3pPr>
      <a:lvl4pPr marL="1069975" indent="-354013" algn="l" rtl="0" eaLnBrk="0" fontAlgn="base" hangingPunct="0">
        <a:spcBef>
          <a:spcPct val="40000"/>
        </a:spcBef>
        <a:spcAft>
          <a:spcPct val="0"/>
        </a:spcAft>
        <a:buFont typeface="Arial" charset="0"/>
        <a:buChar char="–"/>
        <a:defRPr sz="1700">
          <a:solidFill>
            <a:schemeClr val="tx1"/>
          </a:solidFill>
          <a:latin typeface="+mn-lt"/>
          <a:ea typeface="+mn-ea"/>
          <a:cs typeface="+mn-cs"/>
        </a:defRPr>
      </a:lvl4pPr>
      <a:lvl5pPr marL="1438275" indent="-366713" algn="l" rtl="0" eaLnBrk="0" fontAlgn="base" hangingPunct="0">
        <a:spcBef>
          <a:spcPct val="40000"/>
        </a:spcBef>
        <a:spcAft>
          <a:spcPct val="0"/>
        </a:spcAft>
        <a:buFont typeface="Arial" charset="0"/>
        <a:buChar char="–"/>
        <a:defRPr sz="1700">
          <a:solidFill>
            <a:schemeClr val="tx1"/>
          </a:solidFill>
          <a:latin typeface="+mn-lt"/>
          <a:ea typeface="+mn-ea"/>
          <a:cs typeface="+mn-cs"/>
        </a:defRPr>
      </a:lvl5pPr>
      <a:lvl6pPr marL="1895475" indent="-366713" algn="l" rtl="0" fontAlgn="base">
        <a:spcBef>
          <a:spcPct val="40000"/>
        </a:spcBef>
        <a:spcAft>
          <a:spcPct val="0"/>
        </a:spcAft>
        <a:buFont typeface="Arial" pitchFamily="-112" charset="0"/>
        <a:buChar char="–"/>
        <a:defRPr sz="1700">
          <a:solidFill>
            <a:schemeClr val="tx1"/>
          </a:solidFill>
          <a:latin typeface="+mn-lt"/>
          <a:ea typeface="+mn-ea"/>
          <a:cs typeface="+mn-cs"/>
        </a:defRPr>
      </a:lvl6pPr>
      <a:lvl7pPr marL="2352675" indent="-366713" algn="l" rtl="0" fontAlgn="base">
        <a:spcBef>
          <a:spcPct val="40000"/>
        </a:spcBef>
        <a:spcAft>
          <a:spcPct val="0"/>
        </a:spcAft>
        <a:buFont typeface="Arial" pitchFamily="-112" charset="0"/>
        <a:buChar char="–"/>
        <a:defRPr sz="1700">
          <a:solidFill>
            <a:schemeClr val="tx1"/>
          </a:solidFill>
          <a:latin typeface="+mn-lt"/>
          <a:ea typeface="+mn-ea"/>
          <a:cs typeface="+mn-cs"/>
        </a:defRPr>
      </a:lvl7pPr>
      <a:lvl8pPr marL="2809875" indent="-366713" algn="l" rtl="0" fontAlgn="base">
        <a:spcBef>
          <a:spcPct val="40000"/>
        </a:spcBef>
        <a:spcAft>
          <a:spcPct val="0"/>
        </a:spcAft>
        <a:buFont typeface="Arial" pitchFamily="-112" charset="0"/>
        <a:buChar char="–"/>
        <a:defRPr sz="1700">
          <a:solidFill>
            <a:schemeClr val="tx1"/>
          </a:solidFill>
          <a:latin typeface="+mn-lt"/>
          <a:ea typeface="+mn-ea"/>
          <a:cs typeface="+mn-cs"/>
        </a:defRPr>
      </a:lvl8pPr>
      <a:lvl9pPr marL="3267075" indent="-366713" algn="l" rtl="0" fontAlgn="base">
        <a:spcBef>
          <a:spcPct val="40000"/>
        </a:spcBef>
        <a:spcAft>
          <a:spcPct val="0"/>
        </a:spcAft>
        <a:buFont typeface="Arial" pitchFamily="-112" charset="0"/>
        <a:buChar char="–"/>
        <a:defRPr sz="17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E4B35E6-EAAA-4535-9C67-77D648E36406}" type="datetime1">
              <a:rPr lang="en-US" sz="1000" smtClean="0"/>
              <a:pPr eaLnBrk="1" hangingPunct="1"/>
              <a:t>11/25/2013</a:t>
            </a:fld>
            <a:endParaRPr lang="en-US" sz="1000" dirty="0" smtClean="0"/>
          </a:p>
        </p:txBody>
      </p:sp>
      <p:sp>
        <p:nvSpPr>
          <p:cNvPr id="3075" name="Rectangle 6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 dirty="0" smtClean="0"/>
              <a:t>Page </a:t>
            </a:r>
            <a:fld id="{68496AA9-250E-4053-957E-1D3C24205ADC}" type="slidenum">
              <a:rPr lang="en-US" sz="1000" smtClean="0"/>
              <a:pPr eaLnBrk="1" hangingPunct="1"/>
              <a:t>1</a:t>
            </a:fld>
            <a:endParaRPr lang="en-US" sz="1000" dirty="0" smtClean="0"/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00113" y="1628800"/>
            <a:ext cx="7343775" cy="2735262"/>
          </a:xfrm>
        </p:spPr>
        <p:txBody>
          <a:bodyPr/>
          <a:lstStyle/>
          <a:p>
            <a:r>
              <a:rPr lang="de-CH" sz="4000" dirty="0"/>
              <a:t>Digital </a:t>
            </a:r>
            <a:r>
              <a:rPr lang="de-CH" sz="4000" dirty="0" err="1"/>
              <a:t>Humanities</a:t>
            </a:r>
            <a:r>
              <a:rPr lang="de-CH" sz="4000" dirty="0"/>
              <a:t> – von der Digitalisierung zur </a:t>
            </a:r>
            <a:r>
              <a:rPr lang="de-CH" sz="4000" dirty="0" smtClean="0"/>
              <a:t>Simulation</a:t>
            </a:r>
            <a:br>
              <a:rPr lang="de-CH" sz="4000" dirty="0" smtClean="0"/>
            </a:br>
            <a:r>
              <a:rPr lang="de-CH" sz="4000" dirty="0"/>
              <a:t/>
            </a:r>
            <a:br>
              <a:rPr lang="de-CH" sz="4000" dirty="0"/>
            </a:br>
            <a:r>
              <a:rPr lang="de-CH" sz="4000" dirty="0" smtClean="0"/>
              <a:t>Drei Thesen</a:t>
            </a:r>
            <a:endParaRPr lang="de-DE" sz="4000" dirty="0" smtClean="0"/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00113" y="4916834"/>
            <a:ext cx="7343775" cy="960438"/>
          </a:xfrm>
        </p:spPr>
        <p:txBody>
          <a:bodyPr/>
          <a:lstStyle/>
          <a:p>
            <a:pPr marL="0" indent="0" eaLnBrk="1" hangingPunct="1"/>
            <a:r>
              <a:rPr lang="de-CH" sz="2000" b="1" dirty="0" smtClean="0"/>
              <a:t>Markus Christen, </a:t>
            </a:r>
          </a:p>
          <a:p>
            <a:pPr marL="0" indent="0" eaLnBrk="1" hangingPunct="1"/>
            <a:r>
              <a:rPr lang="de-CH" sz="2000" b="1" dirty="0" smtClean="0"/>
              <a:t>Institut für Biomedizinische Ethik, Universität Zürich</a:t>
            </a:r>
            <a:br>
              <a:rPr lang="de-CH" sz="2000" b="1" dirty="0" smtClean="0"/>
            </a:br>
            <a:r>
              <a:rPr lang="de-CH" sz="2000" b="1" dirty="0" smtClean="0"/>
              <a:t>UFSP Ethik, Universität Zürich (ab. </a:t>
            </a:r>
            <a:r>
              <a:rPr lang="de-CH" sz="2000" b="1" dirty="0" smtClean="0"/>
              <a:t>01.01.2014</a:t>
            </a:r>
            <a:r>
              <a:rPr lang="de-CH" sz="2000" b="1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umsplatzhalt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6680CE0-7383-4744-BC75-51A4AC0FB87F}" type="datetime1">
              <a:rPr lang="en-US" sz="1000" smtClean="0"/>
              <a:pPr eaLnBrk="1" hangingPunct="1"/>
              <a:t>11/25/2013</a:t>
            </a:fld>
            <a:endParaRPr lang="en-US" sz="1000" smtClean="0"/>
          </a:p>
        </p:txBody>
      </p:sp>
      <p:sp>
        <p:nvSpPr>
          <p:cNvPr id="4100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 smtClean="0"/>
              <a:t>Page </a:t>
            </a:r>
            <a:fld id="{A183615E-F5A5-44B0-BA09-EAFC8D4B9B24}" type="slidenum">
              <a:rPr lang="en-US" sz="1000" smtClean="0"/>
              <a:pPr eaLnBrk="1" hangingPunct="1"/>
              <a:t>2</a:t>
            </a:fld>
            <a:endParaRPr lang="en-US" sz="1000" smtClean="0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1629619"/>
            <a:ext cx="7343775" cy="1583357"/>
          </a:xfrm>
        </p:spPr>
        <p:txBody>
          <a:bodyPr/>
          <a:lstStyle/>
          <a:p>
            <a:pPr eaLnBrk="1" hangingPunct="1"/>
            <a:r>
              <a:rPr lang="de-CH" dirty="0" smtClean="0"/>
              <a:t>These 1: «Digitalisierung» umfasst nicht nur die Verfügbarkeit grosser Mengen «geisteswissen-</a:t>
            </a:r>
            <a:r>
              <a:rPr lang="de-CH" dirty="0" err="1" smtClean="0"/>
              <a:t>schaftlicher</a:t>
            </a:r>
            <a:r>
              <a:rPr lang="de-CH" dirty="0" smtClean="0"/>
              <a:t> Daten» für neue Formen der Analyse, sondern erlaubt auch neue Wege zur Erzeugung solcher «Daten».</a:t>
            </a:r>
            <a:endParaRPr lang="de-CH" dirty="0" smtClean="0"/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3789040"/>
            <a:ext cx="7343775" cy="2448272"/>
          </a:xfrm>
        </p:spPr>
        <p:txBody>
          <a:bodyPr/>
          <a:lstStyle/>
          <a:p>
            <a:pPr marL="1587" lvl="1" indent="0" eaLnBrk="1" hangingPunct="1">
              <a:buNone/>
            </a:pPr>
            <a:r>
              <a:rPr lang="de-CH" sz="1600" dirty="0" smtClean="0"/>
              <a:t>Beispiele aus dem </a:t>
            </a:r>
            <a:r>
              <a:rPr lang="de-CH" sz="1600" i="1" dirty="0"/>
              <a:t>Summer Institute </a:t>
            </a:r>
            <a:r>
              <a:rPr lang="de-CH" sz="1600" i="1" dirty="0" err="1"/>
              <a:t>for</a:t>
            </a:r>
            <a:r>
              <a:rPr lang="de-CH" sz="1600" i="1" dirty="0"/>
              <a:t> </a:t>
            </a:r>
            <a:r>
              <a:rPr lang="de-CH" sz="1600" i="1" dirty="0" err="1"/>
              <a:t>Advanced</a:t>
            </a:r>
            <a:r>
              <a:rPr lang="de-CH" sz="1600" i="1" dirty="0"/>
              <a:t> Topics in </a:t>
            </a:r>
            <a:r>
              <a:rPr lang="de-CH" sz="1600" i="1" dirty="0" err="1"/>
              <a:t>the</a:t>
            </a:r>
            <a:r>
              <a:rPr lang="de-CH" sz="1600" i="1" dirty="0"/>
              <a:t> Digital </a:t>
            </a:r>
            <a:r>
              <a:rPr lang="de-CH" sz="1600" i="1" dirty="0" err="1"/>
              <a:t>Humanities</a:t>
            </a:r>
            <a:r>
              <a:rPr lang="de-CH" sz="1600" dirty="0"/>
              <a:t> </a:t>
            </a:r>
            <a:r>
              <a:rPr lang="de-CH" sz="1600" dirty="0" smtClean="0"/>
              <a:t>2011 (eine </a:t>
            </a:r>
            <a:r>
              <a:rPr lang="de-CH" sz="1600" dirty="0"/>
              <a:t>Initiative </a:t>
            </a:r>
            <a:r>
              <a:rPr lang="de-CH" sz="1600" dirty="0" smtClean="0"/>
              <a:t>des </a:t>
            </a:r>
            <a:r>
              <a:rPr lang="de-CH" sz="1600" i="1" dirty="0"/>
              <a:t>National </a:t>
            </a:r>
            <a:r>
              <a:rPr lang="de-CH" sz="1600" i="1" dirty="0" err="1"/>
              <a:t>Endowment</a:t>
            </a:r>
            <a:r>
              <a:rPr lang="de-CH" sz="1600" i="1" dirty="0"/>
              <a:t> </a:t>
            </a:r>
            <a:r>
              <a:rPr lang="de-CH" sz="1600" i="1" dirty="0" err="1"/>
              <a:t>for</a:t>
            </a:r>
            <a:r>
              <a:rPr lang="de-CH" sz="1600" i="1" dirty="0"/>
              <a:t> </a:t>
            </a:r>
            <a:r>
              <a:rPr lang="de-CH" sz="1600" i="1" dirty="0" err="1"/>
              <a:t>the</a:t>
            </a:r>
            <a:r>
              <a:rPr lang="de-CH" sz="1600" i="1" dirty="0"/>
              <a:t> </a:t>
            </a:r>
            <a:r>
              <a:rPr lang="de-CH" sz="1600" i="1" dirty="0" err="1" smtClean="0"/>
              <a:t>Humanities</a:t>
            </a:r>
            <a:r>
              <a:rPr lang="de-CH" sz="1600" i="1" dirty="0" smtClean="0"/>
              <a:t>):</a:t>
            </a:r>
            <a:endParaRPr lang="de-CH" sz="1600" dirty="0" smtClean="0"/>
          </a:p>
          <a:p>
            <a:pPr marL="458787" lvl="1" indent="-457200" eaLnBrk="1" hangingPunct="1">
              <a:buFont typeface="+mj-lt"/>
              <a:buAutoNum type="arabicPeriod"/>
            </a:pPr>
            <a:r>
              <a:rPr lang="de-CH" sz="1600" b="1" dirty="0" smtClean="0"/>
              <a:t>Literaturwissenschaften:</a:t>
            </a:r>
            <a:r>
              <a:rPr lang="de-CH" sz="1600" dirty="0" smtClean="0"/>
              <a:t> Modellierung von Interaktionsmustern in Romanen.</a:t>
            </a:r>
            <a:endParaRPr lang="de-CH" sz="1600" dirty="0" smtClean="0"/>
          </a:p>
          <a:p>
            <a:pPr marL="458787" lvl="1" indent="-457200" eaLnBrk="1" hangingPunct="1">
              <a:buFont typeface="+mj-lt"/>
              <a:buAutoNum type="arabicPeriod"/>
            </a:pPr>
            <a:r>
              <a:rPr lang="de-CH" sz="1600" b="1" dirty="0" smtClean="0"/>
              <a:t>Geschichte:</a:t>
            </a:r>
            <a:r>
              <a:rPr lang="de-CH" sz="1600" dirty="0" smtClean="0"/>
              <a:t> Genese und Robustheit von Helfer-Netzwerken zum Schutz von untergetauchten Juden in Berlin während der Nazi-Zeit.</a:t>
            </a:r>
          </a:p>
          <a:p>
            <a:pPr marL="458787" lvl="1" indent="-457200" eaLnBrk="1" hangingPunct="1">
              <a:buFont typeface="+mj-lt"/>
              <a:buAutoNum type="arabicPeriod"/>
            </a:pPr>
            <a:r>
              <a:rPr lang="de-CH" sz="1600" b="1" dirty="0" smtClean="0"/>
              <a:t>Wissenschaftsphilosophie:</a:t>
            </a:r>
            <a:r>
              <a:rPr lang="de-CH" sz="1600" dirty="0" smtClean="0"/>
              <a:t> Auswirkungen der Mechanismen </a:t>
            </a:r>
            <a:r>
              <a:rPr lang="de-CH" sz="1600" dirty="0" err="1" smtClean="0"/>
              <a:t>Kuhn’scher</a:t>
            </a:r>
            <a:r>
              <a:rPr lang="de-CH" sz="1600" dirty="0" smtClean="0"/>
              <a:t> «Revolutionen» auf Publikationsmuster.</a:t>
            </a:r>
            <a:endParaRPr lang="de-CH" sz="1600" dirty="0" smtClean="0"/>
          </a:p>
        </p:txBody>
      </p:sp>
    </p:spTree>
    <p:extLst>
      <p:ext uri="{BB962C8B-B14F-4D97-AF65-F5344CB8AC3E}">
        <p14:creationId xmlns:p14="http://schemas.microsoft.com/office/powerpoint/2010/main" val="1242974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umsplatzhalt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6680CE0-7383-4744-BC75-51A4AC0FB87F}" type="datetime1">
              <a:rPr lang="en-US" sz="1000" smtClean="0"/>
              <a:pPr eaLnBrk="1" hangingPunct="1"/>
              <a:t>11/25/2013</a:t>
            </a:fld>
            <a:endParaRPr lang="en-US" sz="1000" smtClean="0"/>
          </a:p>
        </p:txBody>
      </p:sp>
      <p:sp>
        <p:nvSpPr>
          <p:cNvPr id="4100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 smtClean="0"/>
              <a:t>Page </a:t>
            </a:r>
            <a:fld id="{A183615E-F5A5-44B0-BA09-EAFC8D4B9B24}" type="slidenum">
              <a:rPr lang="en-US" sz="1000" smtClean="0"/>
              <a:pPr eaLnBrk="1" hangingPunct="1"/>
              <a:t>3</a:t>
            </a:fld>
            <a:endParaRPr lang="en-US" sz="1000" smtClean="0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1412776"/>
            <a:ext cx="7343775" cy="2304256"/>
          </a:xfrm>
        </p:spPr>
        <p:txBody>
          <a:bodyPr/>
          <a:lstStyle/>
          <a:p>
            <a:pPr eaLnBrk="1" hangingPunct="1"/>
            <a:r>
              <a:rPr lang="de-CH" dirty="0" smtClean="0"/>
              <a:t>These 2: Simulationstechnik ist eine Heuristik für die Schärfung von Hypothesen wie auch deren Exploration, wobei zwei Techniken für die Geisteswissenschaften hervorzuheben sind: agentenbasierte Modellierung und </a:t>
            </a:r>
            <a:r>
              <a:rPr lang="de-CH" i="1" dirty="0" smtClean="0"/>
              <a:t>Game </a:t>
            </a:r>
            <a:r>
              <a:rPr lang="de-CH" i="1" dirty="0" err="1" smtClean="0"/>
              <a:t>Engines</a:t>
            </a:r>
            <a:r>
              <a:rPr lang="de-CH" dirty="0" smtClean="0"/>
              <a:t> für die Erzeugung von Videospielen.</a:t>
            </a:r>
            <a:endParaRPr lang="de-CH" dirty="0" smtClean="0"/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3933056"/>
            <a:ext cx="7343775" cy="2232248"/>
          </a:xfrm>
        </p:spPr>
        <p:txBody>
          <a:bodyPr/>
          <a:lstStyle/>
          <a:p>
            <a:pPr marL="1587" lvl="1" indent="0" eaLnBrk="1" hangingPunct="1">
              <a:buNone/>
            </a:pPr>
            <a:r>
              <a:rPr lang="de-CH" sz="1600" dirty="0" smtClean="0"/>
              <a:t>Beispiele laufender Projekte in Zürich:</a:t>
            </a:r>
          </a:p>
          <a:p>
            <a:pPr lvl="1" eaLnBrk="1" hangingPunct="1">
              <a:buFontTx/>
              <a:buChar char="-"/>
            </a:pPr>
            <a:r>
              <a:rPr lang="de-CH" sz="1600" b="1" dirty="0" err="1" smtClean="0"/>
              <a:t>Serious</a:t>
            </a:r>
            <a:r>
              <a:rPr lang="de-CH" sz="1600" b="1" dirty="0" smtClean="0"/>
              <a:t> Moral Games:</a:t>
            </a:r>
            <a:r>
              <a:rPr lang="de-CH" sz="1600" dirty="0" smtClean="0"/>
              <a:t> Design von Videospielen für die Förderung «ethischer Selbsterkenntnis» (was letztlich auch Arbeit an normativen Theorien mit sich bringt).</a:t>
            </a:r>
          </a:p>
          <a:p>
            <a:pPr lvl="1" eaLnBrk="1" hangingPunct="1">
              <a:buFontTx/>
              <a:buChar char="-"/>
            </a:pPr>
            <a:r>
              <a:rPr lang="de-CH" sz="1600" b="1" dirty="0" err="1" smtClean="0"/>
              <a:t>Drone</a:t>
            </a:r>
            <a:r>
              <a:rPr lang="de-CH" sz="1600" b="1" dirty="0" smtClean="0"/>
              <a:t> </a:t>
            </a:r>
            <a:r>
              <a:rPr lang="de-CH" sz="1600" b="1" dirty="0" err="1" smtClean="0"/>
              <a:t>Simulations</a:t>
            </a:r>
            <a:r>
              <a:rPr lang="de-CH" sz="1600" b="1" dirty="0" smtClean="0"/>
              <a:t>:</a:t>
            </a:r>
            <a:r>
              <a:rPr lang="de-CH" sz="1600" dirty="0" smtClean="0"/>
              <a:t> Entwicklung von Szenarien, um den «</a:t>
            </a:r>
            <a:r>
              <a:rPr lang="de-CH" sz="1600" dirty="0" err="1" smtClean="0"/>
              <a:t>moral</a:t>
            </a:r>
            <a:r>
              <a:rPr lang="de-CH" sz="1600" dirty="0" smtClean="0"/>
              <a:t> stress» bei der Bedienung ferngesteuerter Überwachungs- und Kampfsystemen zu untersuchen (primär Psychologie, wir untersuchen aber auch Veränderungen von Begründungen zur Handlungs-Legitimierung).</a:t>
            </a:r>
            <a:endParaRPr lang="de-CH" sz="1600" dirty="0"/>
          </a:p>
        </p:txBody>
      </p:sp>
    </p:spTree>
    <p:extLst>
      <p:ext uri="{BB962C8B-B14F-4D97-AF65-F5344CB8AC3E}">
        <p14:creationId xmlns:p14="http://schemas.microsoft.com/office/powerpoint/2010/main" val="1980289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umsplatzhalt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6680CE0-7383-4744-BC75-51A4AC0FB87F}" type="datetime1">
              <a:rPr lang="en-US" sz="1000" smtClean="0"/>
              <a:pPr eaLnBrk="1" hangingPunct="1"/>
              <a:t>11/25/2013</a:t>
            </a:fld>
            <a:endParaRPr lang="en-US" sz="1000" smtClean="0"/>
          </a:p>
        </p:txBody>
      </p:sp>
      <p:sp>
        <p:nvSpPr>
          <p:cNvPr id="4100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 smtClean="0"/>
              <a:t>Page </a:t>
            </a:r>
            <a:fld id="{A183615E-F5A5-44B0-BA09-EAFC8D4B9B24}" type="slidenum">
              <a:rPr lang="en-US" sz="1000" smtClean="0"/>
              <a:pPr eaLnBrk="1" hangingPunct="1"/>
              <a:t>4</a:t>
            </a:fld>
            <a:endParaRPr lang="en-US" sz="1000" smtClean="0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1557611"/>
            <a:ext cx="7343775" cy="2015405"/>
          </a:xfrm>
        </p:spPr>
        <p:txBody>
          <a:bodyPr/>
          <a:lstStyle/>
          <a:p>
            <a:pPr eaLnBrk="1" hangingPunct="1"/>
            <a:r>
              <a:rPr lang="de-CH" dirty="0" smtClean="0"/>
              <a:t>These 3: (Manche) Geisteswissenschaftler brauchen Kompetenzen in Simulationstechniken, um die umfassende Transformation anderer Wissenschaften durch Simulation kritisch begleiten zu können.</a:t>
            </a:r>
            <a:endParaRPr lang="de-CH" dirty="0" smtClean="0"/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3933056"/>
            <a:ext cx="7343775" cy="1944216"/>
          </a:xfrm>
        </p:spPr>
        <p:txBody>
          <a:bodyPr/>
          <a:lstStyle/>
          <a:p>
            <a:pPr marL="1587" lvl="1" indent="0" eaLnBrk="1" hangingPunct="1">
              <a:buNone/>
            </a:pPr>
            <a:r>
              <a:rPr lang="de-CH" sz="1600" dirty="0" smtClean="0"/>
              <a:t>Mittelfristige Ziele eines neuen Forschungsnetzwerkes «The </a:t>
            </a:r>
            <a:r>
              <a:rPr lang="de-CH" sz="1600" dirty="0" err="1" smtClean="0"/>
              <a:t>Ethics</a:t>
            </a:r>
            <a:r>
              <a:rPr lang="de-CH" sz="1600" dirty="0" smtClean="0"/>
              <a:t> </a:t>
            </a:r>
            <a:r>
              <a:rPr lang="de-CH" sz="1600" dirty="0" err="1" smtClean="0"/>
              <a:t>of</a:t>
            </a:r>
            <a:r>
              <a:rPr lang="de-CH" sz="1600" dirty="0" smtClean="0"/>
              <a:t> Monitoring </a:t>
            </a:r>
            <a:r>
              <a:rPr lang="de-CH" sz="1600" dirty="0" err="1" smtClean="0"/>
              <a:t>and</a:t>
            </a:r>
            <a:r>
              <a:rPr lang="de-CH" sz="1600" dirty="0" smtClean="0"/>
              <a:t> </a:t>
            </a:r>
            <a:r>
              <a:rPr lang="de-CH" sz="1600" dirty="0" err="1" smtClean="0"/>
              <a:t>Surveillance</a:t>
            </a:r>
            <a:r>
              <a:rPr lang="de-CH" sz="1600" dirty="0" smtClean="0"/>
              <a:t>» in Zürich:</a:t>
            </a:r>
          </a:p>
          <a:p>
            <a:pPr lvl="1" eaLnBrk="1" hangingPunct="1">
              <a:buFontTx/>
              <a:buChar char="-"/>
            </a:pPr>
            <a:r>
              <a:rPr lang="de-CH" sz="1600" dirty="0" smtClean="0"/>
              <a:t>Aufbau eines </a:t>
            </a:r>
            <a:r>
              <a:rPr lang="de-CH" sz="1600" b="1" dirty="0" smtClean="0"/>
              <a:t>Kurses</a:t>
            </a:r>
            <a:r>
              <a:rPr lang="de-CH" sz="1600" dirty="0" smtClean="0"/>
              <a:t> zum Erlernen von Simulationstechniken für Fragestellungen in geisteswissenschaftlichen Fächern.</a:t>
            </a:r>
          </a:p>
          <a:p>
            <a:pPr lvl="1" eaLnBrk="1" hangingPunct="1">
              <a:buFontTx/>
              <a:buChar char="-"/>
            </a:pPr>
            <a:r>
              <a:rPr lang="de-CH" sz="1600" dirty="0" smtClean="0"/>
              <a:t>Aufbau von </a:t>
            </a:r>
            <a:r>
              <a:rPr lang="de-CH" sz="1600" b="1" dirty="0" smtClean="0"/>
              <a:t>Kompetenzen</a:t>
            </a:r>
            <a:r>
              <a:rPr lang="de-CH" sz="1600" dirty="0" smtClean="0"/>
              <a:t> für die ethische Analyse von Simulations-Grossprojekten (z.B. Human Brain Project; Simulationen in den Sozialwissenschaften).</a:t>
            </a:r>
            <a:endParaRPr lang="de-CH" sz="1600" dirty="0" smtClean="0"/>
          </a:p>
        </p:txBody>
      </p:sp>
    </p:spTree>
    <p:extLst>
      <p:ext uri="{BB962C8B-B14F-4D97-AF65-F5344CB8AC3E}">
        <p14:creationId xmlns:p14="http://schemas.microsoft.com/office/powerpoint/2010/main" val="1980289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</p:bldLst>
  </p:timing>
</p:sld>
</file>

<file path=ppt/theme/theme1.xml><?xml version="1.0" encoding="utf-8"?>
<a:theme xmlns:a="http://schemas.openxmlformats.org/drawingml/2006/main" name="uzh_praesentation_e">
  <a:themeElements>
    <a:clrScheme name="Leere Präsentation 1">
      <a:dk1>
        <a:srgbClr val="000000"/>
      </a:dk1>
      <a:lt1>
        <a:srgbClr val="FFFFFF"/>
      </a:lt1>
      <a:dk2>
        <a:srgbClr val="0028A5"/>
      </a:dk2>
      <a:lt2>
        <a:srgbClr val="808080"/>
      </a:lt2>
      <a:accent1>
        <a:srgbClr val="0028A5"/>
      </a:accent1>
      <a:accent2>
        <a:srgbClr val="A3ADB7"/>
      </a:accent2>
      <a:accent3>
        <a:srgbClr val="FFFFFF"/>
      </a:accent3>
      <a:accent4>
        <a:srgbClr val="000000"/>
      </a:accent4>
      <a:accent5>
        <a:srgbClr val="AAACCF"/>
      </a:accent5>
      <a:accent6>
        <a:srgbClr val="939CA6"/>
      </a:accent6>
      <a:hlink>
        <a:srgbClr val="DC6027"/>
      </a:hlink>
      <a:folHlink>
        <a:srgbClr val="000000"/>
      </a:folHlink>
    </a:clrScheme>
    <a:fontScheme name="Leere Präsentatio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0" bIns="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7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Arial" pitchFamily="-112" charset="0"/>
            <a:cs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17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Arial" pitchFamily="-112" charset="0"/>
            <a:cs typeface="Arial" pitchFamily="-112" charset="0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28A5"/>
        </a:dk2>
        <a:lt2>
          <a:srgbClr val="808080"/>
        </a:lt2>
        <a:accent1>
          <a:srgbClr val="0028A5"/>
        </a:accent1>
        <a:accent2>
          <a:srgbClr val="A3ADB7"/>
        </a:accent2>
        <a:accent3>
          <a:srgbClr val="FFFFFF"/>
        </a:accent3>
        <a:accent4>
          <a:srgbClr val="000000"/>
        </a:accent4>
        <a:accent5>
          <a:srgbClr val="AAACCF"/>
        </a:accent5>
        <a:accent6>
          <a:srgbClr val="939CA6"/>
        </a:accent6>
        <a:hlink>
          <a:srgbClr val="DC6027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305</Words>
  <Application>Microsoft Office PowerPoint</Application>
  <PresentationFormat>Bildschirmpräsentation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5" baseType="lpstr">
      <vt:lpstr>uzh_praesentation_e</vt:lpstr>
      <vt:lpstr>Digital Humanities – von der Digitalisierung zur Simulation  Drei Thesen</vt:lpstr>
      <vt:lpstr>These 1: «Digitalisierung» umfasst nicht nur die Verfügbarkeit grosser Mengen «geisteswissen-schaftlicher Daten» für neue Formen der Analyse, sondern erlaubt auch neue Wege zur Erzeugung solcher «Daten».</vt:lpstr>
      <vt:lpstr>These 2: Simulationstechnik ist eine Heuristik für die Schärfung von Hypothesen wie auch deren Exploration, wobei zwei Techniken für die Geisteswissenschaften hervorzuheben sind: agentenbasierte Modellierung und Game Engines für die Erzeugung von Videospielen.</vt:lpstr>
      <vt:lpstr>These 3: (Manche) Geisteswissenschaftler brauchen Kompetenzen in Simulationstechniken, um die umfassende Transformation anderer Wissenschaften durch Simulation kritisch begleiten zu können.</vt:lpstr>
    </vt:vector>
  </TitlesOfParts>
  <Company>Universität Zürich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Enter the title of the presentation here</dc:title>
  <dc:creator>Michelle Heimgartner</dc:creator>
  <dc:description>Vorlage uzh_praesentation_e MSO2004 v1 7.5.2010</dc:description>
  <cp:lastModifiedBy>Markus</cp:lastModifiedBy>
  <cp:revision>187</cp:revision>
  <dcterms:created xsi:type="dcterms:W3CDTF">2010-11-16T13:47:35Z</dcterms:created>
  <dcterms:modified xsi:type="dcterms:W3CDTF">2013-11-25T13:44:39Z</dcterms:modified>
</cp:coreProperties>
</file>