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57" r:id="rId3"/>
    <p:sldId id="269" r:id="rId4"/>
    <p:sldId id="259" r:id="rId5"/>
    <p:sldId id="262" r:id="rId6"/>
    <p:sldId id="263" r:id="rId7"/>
    <p:sldId id="264" r:id="rId8"/>
    <p:sldId id="265" r:id="rId9"/>
    <p:sldId id="266" r:id="rId10"/>
    <p:sldId id="270" r:id="rId11"/>
  </p:sldIdLst>
  <p:sldSz cx="9144000" cy="6858000" type="screen4x3"/>
  <p:notesSz cx="9928225" cy="6797675"/>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41" autoAdjust="0"/>
    <p:restoredTop sz="89941" autoAdjust="0"/>
  </p:normalViewPr>
  <p:slideViewPr>
    <p:cSldViewPr snapToGrid="0" snapToObjects="1">
      <p:cViewPr varScale="1">
        <p:scale>
          <a:sx n="91" d="100"/>
          <a:sy n="91" d="100"/>
        </p:scale>
        <p:origin x="103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0B73A9-7A8B-8341-B340-3041E7E9ED9D}" type="doc">
      <dgm:prSet loTypeId="urn:microsoft.com/office/officeart/2005/8/layout/target3" loCatId="relationship" qsTypeId="urn:microsoft.com/office/officeart/2005/8/quickstyle/simple4" qsCatId="simple" csTypeId="urn:microsoft.com/office/officeart/2005/8/colors/colorful2" csCatId="colorful" phldr="1"/>
      <dgm:spPr/>
      <dgm:t>
        <a:bodyPr/>
        <a:lstStyle/>
        <a:p>
          <a:endParaRPr lang="en-US"/>
        </a:p>
      </dgm:t>
    </dgm:pt>
    <dgm:pt modelId="{A73094DD-CC33-4642-9EE8-B7636AB00315}">
      <dgm:prSet phldrT="[Text]"/>
      <dgm:spPr/>
      <dgm:t>
        <a:bodyPr/>
        <a:lstStyle/>
        <a:p>
          <a:r>
            <a:rPr lang="en-US" dirty="0" smtClean="0"/>
            <a:t>Interpersonal Pragmatics</a:t>
          </a:r>
          <a:endParaRPr lang="en-US" dirty="0"/>
        </a:p>
      </dgm:t>
    </dgm:pt>
    <dgm:pt modelId="{2943555B-B966-C34C-A6F3-89EACC268689}" type="parTrans" cxnId="{2CF65790-84AA-BE4E-8684-348D18CBCA43}">
      <dgm:prSet/>
      <dgm:spPr/>
      <dgm:t>
        <a:bodyPr/>
        <a:lstStyle/>
        <a:p>
          <a:endParaRPr lang="en-US"/>
        </a:p>
      </dgm:t>
    </dgm:pt>
    <dgm:pt modelId="{0D2A65E3-D4AE-1744-AD48-02615FF4F5A7}" type="sibTrans" cxnId="{2CF65790-84AA-BE4E-8684-348D18CBCA43}">
      <dgm:prSet/>
      <dgm:spPr/>
      <dgm:t>
        <a:bodyPr/>
        <a:lstStyle/>
        <a:p>
          <a:endParaRPr lang="en-US"/>
        </a:p>
      </dgm:t>
    </dgm:pt>
    <dgm:pt modelId="{EB796B83-C7EC-9547-A21F-B3871E3F92C9}">
      <dgm:prSet phldrT="[Text]"/>
      <dgm:spPr/>
      <dgm:t>
        <a:bodyPr/>
        <a:lstStyle/>
        <a:p>
          <a:r>
            <a:rPr lang="en-US" dirty="0" smtClean="0"/>
            <a:t>Relational Work</a:t>
          </a:r>
          <a:endParaRPr lang="en-US" dirty="0"/>
        </a:p>
      </dgm:t>
    </dgm:pt>
    <dgm:pt modelId="{9B7FD52E-8F27-EE49-B376-B4A7DDF73F9C}" type="parTrans" cxnId="{E931DD91-47B8-3A44-B255-763BD9EFA026}">
      <dgm:prSet/>
      <dgm:spPr/>
      <dgm:t>
        <a:bodyPr/>
        <a:lstStyle/>
        <a:p>
          <a:endParaRPr lang="en-US"/>
        </a:p>
      </dgm:t>
    </dgm:pt>
    <dgm:pt modelId="{7146AFCA-DA06-8847-8EC5-B98DA986E5FE}" type="sibTrans" cxnId="{E931DD91-47B8-3A44-B255-763BD9EFA026}">
      <dgm:prSet/>
      <dgm:spPr/>
      <dgm:t>
        <a:bodyPr/>
        <a:lstStyle/>
        <a:p>
          <a:endParaRPr lang="en-US"/>
        </a:p>
      </dgm:t>
    </dgm:pt>
    <dgm:pt modelId="{B2AC64AF-1AD7-FF4A-825E-9BDC59327473}">
      <dgm:prSet phldrT="[Text]"/>
      <dgm:spPr/>
      <dgm:t>
        <a:bodyPr/>
        <a:lstStyle/>
        <a:p>
          <a:r>
            <a:rPr lang="en-US" dirty="0" smtClean="0"/>
            <a:t>Identity Construction</a:t>
          </a:r>
          <a:endParaRPr lang="en-US" dirty="0"/>
        </a:p>
      </dgm:t>
    </dgm:pt>
    <dgm:pt modelId="{F8C09C58-56F2-234A-8C42-45355C748A78}" type="parTrans" cxnId="{09E3EF14-F739-EC42-AE7F-A0FEE7920F8B}">
      <dgm:prSet/>
      <dgm:spPr/>
      <dgm:t>
        <a:bodyPr/>
        <a:lstStyle/>
        <a:p>
          <a:endParaRPr lang="en-US"/>
        </a:p>
      </dgm:t>
    </dgm:pt>
    <dgm:pt modelId="{9A1E7A20-BBF3-334F-9CB6-B16F8A991A12}" type="sibTrans" cxnId="{09E3EF14-F739-EC42-AE7F-A0FEE7920F8B}">
      <dgm:prSet/>
      <dgm:spPr/>
      <dgm:t>
        <a:bodyPr/>
        <a:lstStyle/>
        <a:p>
          <a:endParaRPr lang="en-US"/>
        </a:p>
      </dgm:t>
    </dgm:pt>
    <dgm:pt modelId="{4E481190-00D5-FB4B-9894-07027F9F0FF5}">
      <dgm:prSet phldrT="[Text]"/>
      <dgm:spPr/>
      <dgm:t>
        <a:bodyPr/>
        <a:lstStyle/>
        <a:p>
          <a:r>
            <a:rPr lang="en-US" dirty="0" smtClean="0"/>
            <a:t>Computer-mediated Communication</a:t>
          </a:r>
          <a:endParaRPr lang="en-US" dirty="0"/>
        </a:p>
      </dgm:t>
    </dgm:pt>
    <dgm:pt modelId="{9EC43245-187B-D842-B7D2-016863C3C009}" type="parTrans" cxnId="{B0183CC9-ADB3-7C43-9DFA-EC9E1CFAF38E}">
      <dgm:prSet/>
      <dgm:spPr/>
      <dgm:t>
        <a:bodyPr/>
        <a:lstStyle/>
        <a:p>
          <a:endParaRPr lang="en-US"/>
        </a:p>
      </dgm:t>
    </dgm:pt>
    <dgm:pt modelId="{284A09B3-1F72-114E-A5E7-A0F48D1D43AC}" type="sibTrans" cxnId="{B0183CC9-ADB3-7C43-9DFA-EC9E1CFAF38E}">
      <dgm:prSet/>
      <dgm:spPr/>
      <dgm:t>
        <a:bodyPr/>
        <a:lstStyle/>
        <a:p>
          <a:endParaRPr lang="en-US"/>
        </a:p>
      </dgm:t>
    </dgm:pt>
    <dgm:pt modelId="{AA9BD71E-2F20-2441-A9E2-B4865D1FDD80}">
      <dgm:prSet phldrT="[Text]"/>
      <dgm:spPr/>
      <dgm:t>
        <a:bodyPr/>
        <a:lstStyle/>
        <a:p>
          <a:r>
            <a:rPr lang="en-US" dirty="0" smtClean="0"/>
            <a:t>Written</a:t>
          </a:r>
          <a:endParaRPr lang="en-US" dirty="0"/>
        </a:p>
      </dgm:t>
    </dgm:pt>
    <dgm:pt modelId="{E03F8966-BEBE-BC49-A2B5-D1691C9F3578}" type="parTrans" cxnId="{09CCE917-CEBD-1941-A218-EAEA977B7439}">
      <dgm:prSet/>
      <dgm:spPr/>
      <dgm:t>
        <a:bodyPr/>
        <a:lstStyle/>
        <a:p>
          <a:endParaRPr lang="en-US"/>
        </a:p>
      </dgm:t>
    </dgm:pt>
    <dgm:pt modelId="{749AB241-C5B0-1045-9707-7F116026758B}" type="sibTrans" cxnId="{09CCE917-CEBD-1941-A218-EAEA977B7439}">
      <dgm:prSet/>
      <dgm:spPr/>
      <dgm:t>
        <a:bodyPr/>
        <a:lstStyle/>
        <a:p>
          <a:endParaRPr lang="en-US"/>
        </a:p>
      </dgm:t>
    </dgm:pt>
    <dgm:pt modelId="{1919EC89-DA2D-514E-9BD4-526376DA4A4E}">
      <dgm:prSet phldrT="[Text]"/>
      <dgm:spPr/>
      <dgm:t>
        <a:bodyPr/>
        <a:lstStyle/>
        <a:p>
          <a:r>
            <a:rPr lang="en-US" dirty="0" smtClean="0"/>
            <a:t>Health Discourse</a:t>
          </a:r>
          <a:endParaRPr lang="en-US" dirty="0"/>
        </a:p>
      </dgm:t>
    </dgm:pt>
    <dgm:pt modelId="{E732FEBC-66B2-2441-93D8-1CCF8554A9B6}" type="parTrans" cxnId="{BA86A856-9FD7-924B-B06D-8D7CBB16DB13}">
      <dgm:prSet/>
      <dgm:spPr/>
      <dgm:t>
        <a:bodyPr/>
        <a:lstStyle/>
        <a:p>
          <a:endParaRPr lang="en-US"/>
        </a:p>
      </dgm:t>
    </dgm:pt>
    <dgm:pt modelId="{1CB2967A-24FF-EC40-90C5-61D3D334FC2A}" type="sibTrans" cxnId="{BA86A856-9FD7-924B-B06D-8D7CBB16DB13}">
      <dgm:prSet/>
      <dgm:spPr/>
      <dgm:t>
        <a:bodyPr/>
        <a:lstStyle/>
        <a:p>
          <a:endParaRPr lang="en-US"/>
        </a:p>
      </dgm:t>
    </dgm:pt>
    <dgm:pt modelId="{FB59A9C4-279A-2F4A-8898-A7EDD31B32E9}">
      <dgm:prSet phldrT="[Text]"/>
      <dgm:spPr/>
      <dgm:t>
        <a:bodyPr/>
        <a:lstStyle/>
        <a:p>
          <a:r>
            <a:rPr lang="en-US" dirty="0" smtClean="0"/>
            <a:t>Email Counseling</a:t>
          </a:r>
          <a:endParaRPr lang="en-US" dirty="0"/>
        </a:p>
      </dgm:t>
    </dgm:pt>
    <dgm:pt modelId="{E80CC793-E017-C840-8770-38E6815C1DF5}" type="parTrans" cxnId="{0657B4D2-F45A-3A42-905A-489741010628}">
      <dgm:prSet/>
      <dgm:spPr/>
      <dgm:t>
        <a:bodyPr/>
        <a:lstStyle/>
        <a:p>
          <a:endParaRPr lang="en-US"/>
        </a:p>
      </dgm:t>
    </dgm:pt>
    <dgm:pt modelId="{C977961A-D7A2-6F44-83F7-A4E14E8594F9}" type="sibTrans" cxnId="{0657B4D2-F45A-3A42-905A-489741010628}">
      <dgm:prSet/>
      <dgm:spPr/>
      <dgm:t>
        <a:bodyPr/>
        <a:lstStyle/>
        <a:p>
          <a:endParaRPr lang="en-US"/>
        </a:p>
      </dgm:t>
    </dgm:pt>
    <dgm:pt modelId="{AB5B518E-E65F-D547-BB37-6B6AFC7093C4}">
      <dgm:prSet phldrT="[Text]"/>
      <dgm:spPr/>
      <dgm:t>
        <a:bodyPr/>
        <a:lstStyle/>
        <a:p>
          <a:r>
            <a:rPr lang="en-US" dirty="0" smtClean="0"/>
            <a:t>Asynchronous</a:t>
          </a:r>
          <a:endParaRPr lang="en-US" dirty="0"/>
        </a:p>
      </dgm:t>
    </dgm:pt>
    <dgm:pt modelId="{6EE64D53-603D-8642-B14F-0C1C72DA3505}" type="parTrans" cxnId="{338B9CC8-9AE6-A34B-A18E-CAC96BE99417}">
      <dgm:prSet/>
      <dgm:spPr/>
      <dgm:t>
        <a:bodyPr/>
        <a:lstStyle/>
        <a:p>
          <a:endParaRPr lang="en-US"/>
        </a:p>
      </dgm:t>
    </dgm:pt>
    <dgm:pt modelId="{C868ADC8-878D-394E-B9EE-130B9F64F1E6}" type="sibTrans" cxnId="{338B9CC8-9AE6-A34B-A18E-CAC96BE99417}">
      <dgm:prSet/>
      <dgm:spPr/>
      <dgm:t>
        <a:bodyPr/>
        <a:lstStyle/>
        <a:p>
          <a:endParaRPr lang="en-US"/>
        </a:p>
      </dgm:t>
    </dgm:pt>
    <dgm:pt modelId="{2452A690-41A5-984C-8C11-98817E34D11E}">
      <dgm:prSet phldrT="[Text]"/>
      <dgm:spPr/>
      <dgm:t>
        <a:bodyPr/>
        <a:lstStyle/>
        <a:p>
          <a:r>
            <a:rPr lang="en-US" dirty="0" smtClean="0"/>
            <a:t>Private</a:t>
          </a:r>
          <a:endParaRPr lang="en-US" dirty="0"/>
        </a:p>
      </dgm:t>
    </dgm:pt>
    <dgm:pt modelId="{F87770BE-08EB-4B40-8BD8-DD000702EB51}" type="parTrans" cxnId="{E26143FD-52A1-544A-B2D0-CEBE3FFC2344}">
      <dgm:prSet/>
      <dgm:spPr/>
      <dgm:t>
        <a:bodyPr/>
        <a:lstStyle/>
        <a:p>
          <a:endParaRPr lang="en-US"/>
        </a:p>
      </dgm:t>
    </dgm:pt>
    <dgm:pt modelId="{DB0AA7A9-C7F8-534D-BE99-F549CB852237}" type="sibTrans" cxnId="{E26143FD-52A1-544A-B2D0-CEBE3FFC2344}">
      <dgm:prSet/>
      <dgm:spPr/>
      <dgm:t>
        <a:bodyPr/>
        <a:lstStyle/>
        <a:p>
          <a:endParaRPr lang="en-US"/>
        </a:p>
      </dgm:t>
    </dgm:pt>
    <dgm:pt modelId="{C694C310-EC54-2D41-BD7E-5C1D308A6EC4}">
      <dgm:prSet phldrT="[Text]"/>
      <dgm:spPr/>
      <dgm:t>
        <a:bodyPr/>
        <a:lstStyle/>
        <a:p>
          <a:r>
            <a:rPr lang="en-US" dirty="0" smtClean="0"/>
            <a:t>One-one</a:t>
          </a:r>
          <a:endParaRPr lang="en-US" dirty="0"/>
        </a:p>
      </dgm:t>
    </dgm:pt>
    <dgm:pt modelId="{BA6CA74E-20C4-0E40-992C-DC8ED008C96F}" type="parTrans" cxnId="{1DF4EDE9-398A-5740-A9D1-E29504CD504C}">
      <dgm:prSet/>
      <dgm:spPr/>
      <dgm:t>
        <a:bodyPr/>
        <a:lstStyle/>
        <a:p>
          <a:endParaRPr lang="en-US"/>
        </a:p>
      </dgm:t>
    </dgm:pt>
    <dgm:pt modelId="{F6EE23DB-4F20-C342-A26E-51FE29BA4323}" type="sibTrans" cxnId="{1DF4EDE9-398A-5740-A9D1-E29504CD504C}">
      <dgm:prSet/>
      <dgm:spPr/>
      <dgm:t>
        <a:bodyPr/>
        <a:lstStyle/>
        <a:p>
          <a:endParaRPr lang="en-US"/>
        </a:p>
      </dgm:t>
    </dgm:pt>
    <dgm:pt modelId="{F63B1F20-BC6A-AB44-9E61-4E8D9EBA86AA}" type="pres">
      <dgm:prSet presAssocID="{560B73A9-7A8B-8341-B340-3041E7E9ED9D}" presName="Name0" presStyleCnt="0">
        <dgm:presLayoutVars>
          <dgm:chMax val="7"/>
          <dgm:dir/>
          <dgm:animLvl val="lvl"/>
          <dgm:resizeHandles val="exact"/>
        </dgm:presLayoutVars>
      </dgm:prSet>
      <dgm:spPr/>
      <dgm:t>
        <a:bodyPr/>
        <a:lstStyle/>
        <a:p>
          <a:endParaRPr lang="de-CH"/>
        </a:p>
      </dgm:t>
    </dgm:pt>
    <dgm:pt modelId="{19AC879F-4D30-9B48-A911-5ADE20D509C4}" type="pres">
      <dgm:prSet presAssocID="{A73094DD-CC33-4642-9EE8-B7636AB00315}" presName="circle1" presStyleLbl="node1" presStyleIdx="0" presStyleCnt="3"/>
      <dgm:spPr/>
      <dgm:t>
        <a:bodyPr/>
        <a:lstStyle/>
        <a:p>
          <a:endParaRPr lang="de-CH"/>
        </a:p>
      </dgm:t>
    </dgm:pt>
    <dgm:pt modelId="{8D649DE3-7B31-5C41-81E3-8143BCE35B9B}" type="pres">
      <dgm:prSet presAssocID="{A73094DD-CC33-4642-9EE8-B7636AB00315}" presName="space" presStyleCnt="0"/>
      <dgm:spPr/>
      <dgm:t>
        <a:bodyPr/>
        <a:lstStyle/>
        <a:p>
          <a:endParaRPr lang="de-CH"/>
        </a:p>
      </dgm:t>
    </dgm:pt>
    <dgm:pt modelId="{DD9A31D6-9815-A944-8118-D3629C5F8128}" type="pres">
      <dgm:prSet presAssocID="{A73094DD-CC33-4642-9EE8-B7636AB00315}" presName="rect1" presStyleLbl="alignAcc1" presStyleIdx="0" presStyleCnt="3"/>
      <dgm:spPr/>
      <dgm:t>
        <a:bodyPr/>
        <a:lstStyle/>
        <a:p>
          <a:endParaRPr lang="de-CH"/>
        </a:p>
      </dgm:t>
    </dgm:pt>
    <dgm:pt modelId="{E5BB7ACE-2CF6-5844-A47E-A6D2E6A7B821}" type="pres">
      <dgm:prSet presAssocID="{4E481190-00D5-FB4B-9894-07027F9F0FF5}" presName="vertSpace2" presStyleLbl="node1" presStyleIdx="0" presStyleCnt="3"/>
      <dgm:spPr/>
      <dgm:t>
        <a:bodyPr/>
        <a:lstStyle/>
        <a:p>
          <a:endParaRPr lang="de-CH"/>
        </a:p>
      </dgm:t>
    </dgm:pt>
    <dgm:pt modelId="{AEEB5A30-F111-7A4F-8912-06B22FFCF7D8}" type="pres">
      <dgm:prSet presAssocID="{4E481190-00D5-FB4B-9894-07027F9F0FF5}" presName="circle2" presStyleLbl="node1" presStyleIdx="1" presStyleCnt="3"/>
      <dgm:spPr/>
      <dgm:t>
        <a:bodyPr/>
        <a:lstStyle/>
        <a:p>
          <a:endParaRPr lang="de-CH"/>
        </a:p>
      </dgm:t>
    </dgm:pt>
    <dgm:pt modelId="{974FB2D0-B145-F940-8450-9097F5F06380}" type="pres">
      <dgm:prSet presAssocID="{4E481190-00D5-FB4B-9894-07027F9F0FF5}" presName="rect2" presStyleLbl="alignAcc1" presStyleIdx="1" presStyleCnt="3"/>
      <dgm:spPr/>
      <dgm:t>
        <a:bodyPr/>
        <a:lstStyle/>
        <a:p>
          <a:endParaRPr lang="de-CH"/>
        </a:p>
      </dgm:t>
    </dgm:pt>
    <dgm:pt modelId="{5BB01B8B-3899-D045-A0DA-DCCC9C29AF67}" type="pres">
      <dgm:prSet presAssocID="{1919EC89-DA2D-514E-9BD4-526376DA4A4E}" presName="vertSpace3" presStyleLbl="node1" presStyleIdx="1" presStyleCnt="3"/>
      <dgm:spPr/>
      <dgm:t>
        <a:bodyPr/>
        <a:lstStyle/>
        <a:p>
          <a:endParaRPr lang="de-CH"/>
        </a:p>
      </dgm:t>
    </dgm:pt>
    <dgm:pt modelId="{DCDA2F04-C4C1-264F-A16B-F36C098B0A1F}" type="pres">
      <dgm:prSet presAssocID="{1919EC89-DA2D-514E-9BD4-526376DA4A4E}" presName="circle3" presStyleLbl="node1" presStyleIdx="2" presStyleCnt="3"/>
      <dgm:spPr/>
      <dgm:t>
        <a:bodyPr/>
        <a:lstStyle/>
        <a:p>
          <a:endParaRPr lang="de-CH"/>
        </a:p>
      </dgm:t>
    </dgm:pt>
    <dgm:pt modelId="{79D45D34-9DFC-F44B-9A00-3BF341638887}" type="pres">
      <dgm:prSet presAssocID="{1919EC89-DA2D-514E-9BD4-526376DA4A4E}" presName="rect3" presStyleLbl="alignAcc1" presStyleIdx="2" presStyleCnt="3"/>
      <dgm:spPr/>
      <dgm:t>
        <a:bodyPr/>
        <a:lstStyle/>
        <a:p>
          <a:endParaRPr lang="de-CH"/>
        </a:p>
      </dgm:t>
    </dgm:pt>
    <dgm:pt modelId="{F1B51538-92B0-1140-A07E-6CF25372910E}" type="pres">
      <dgm:prSet presAssocID="{A73094DD-CC33-4642-9EE8-B7636AB00315}" presName="rect1ParTx" presStyleLbl="alignAcc1" presStyleIdx="2" presStyleCnt="3">
        <dgm:presLayoutVars>
          <dgm:chMax val="1"/>
          <dgm:bulletEnabled val="1"/>
        </dgm:presLayoutVars>
      </dgm:prSet>
      <dgm:spPr/>
      <dgm:t>
        <a:bodyPr/>
        <a:lstStyle/>
        <a:p>
          <a:endParaRPr lang="de-CH"/>
        </a:p>
      </dgm:t>
    </dgm:pt>
    <dgm:pt modelId="{1541551E-7CCD-3946-BFCB-A0EAEDB40C44}" type="pres">
      <dgm:prSet presAssocID="{A73094DD-CC33-4642-9EE8-B7636AB00315}" presName="rect1ChTx" presStyleLbl="alignAcc1" presStyleIdx="2" presStyleCnt="3">
        <dgm:presLayoutVars>
          <dgm:bulletEnabled val="1"/>
        </dgm:presLayoutVars>
      </dgm:prSet>
      <dgm:spPr/>
      <dgm:t>
        <a:bodyPr/>
        <a:lstStyle/>
        <a:p>
          <a:endParaRPr lang="de-CH"/>
        </a:p>
      </dgm:t>
    </dgm:pt>
    <dgm:pt modelId="{4CAE75EE-CCD7-7A4D-B65F-4473048CD1A8}" type="pres">
      <dgm:prSet presAssocID="{4E481190-00D5-FB4B-9894-07027F9F0FF5}" presName="rect2ParTx" presStyleLbl="alignAcc1" presStyleIdx="2" presStyleCnt="3">
        <dgm:presLayoutVars>
          <dgm:chMax val="1"/>
          <dgm:bulletEnabled val="1"/>
        </dgm:presLayoutVars>
      </dgm:prSet>
      <dgm:spPr/>
      <dgm:t>
        <a:bodyPr/>
        <a:lstStyle/>
        <a:p>
          <a:endParaRPr lang="de-CH"/>
        </a:p>
      </dgm:t>
    </dgm:pt>
    <dgm:pt modelId="{9F14CF90-A4AA-5047-81F9-931144CFC8C3}" type="pres">
      <dgm:prSet presAssocID="{4E481190-00D5-FB4B-9894-07027F9F0FF5}" presName="rect2ChTx" presStyleLbl="alignAcc1" presStyleIdx="2" presStyleCnt="3">
        <dgm:presLayoutVars>
          <dgm:bulletEnabled val="1"/>
        </dgm:presLayoutVars>
      </dgm:prSet>
      <dgm:spPr/>
      <dgm:t>
        <a:bodyPr/>
        <a:lstStyle/>
        <a:p>
          <a:endParaRPr lang="en-US"/>
        </a:p>
      </dgm:t>
    </dgm:pt>
    <dgm:pt modelId="{8F0D6E82-A0D2-0043-9D5A-0310FD71AD8B}" type="pres">
      <dgm:prSet presAssocID="{1919EC89-DA2D-514E-9BD4-526376DA4A4E}" presName="rect3ParTx" presStyleLbl="alignAcc1" presStyleIdx="2" presStyleCnt="3">
        <dgm:presLayoutVars>
          <dgm:chMax val="1"/>
          <dgm:bulletEnabled val="1"/>
        </dgm:presLayoutVars>
      </dgm:prSet>
      <dgm:spPr/>
      <dgm:t>
        <a:bodyPr/>
        <a:lstStyle/>
        <a:p>
          <a:endParaRPr lang="de-CH"/>
        </a:p>
      </dgm:t>
    </dgm:pt>
    <dgm:pt modelId="{B42AEE6A-5F5D-E542-A409-B816CEBA9B68}" type="pres">
      <dgm:prSet presAssocID="{1919EC89-DA2D-514E-9BD4-526376DA4A4E}" presName="rect3ChTx" presStyleLbl="alignAcc1" presStyleIdx="2" presStyleCnt="3">
        <dgm:presLayoutVars>
          <dgm:bulletEnabled val="1"/>
        </dgm:presLayoutVars>
      </dgm:prSet>
      <dgm:spPr/>
      <dgm:t>
        <a:bodyPr/>
        <a:lstStyle/>
        <a:p>
          <a:endParaRPr lang="en-US"/>
        </a:p>
      </dgm:t>
    </dgm:pt>
  </dgm:ptLst>
  <dgm:cxnLst>
    <dgm:cxn modelId="{2CF65790-84AA-BE4E-8684-348D18CBCA43}" srcId="{560B73A9-7A8B-8341-B340-3041E7E9ED9D}" destId="{A73094DD-CC33-4642-9EE8-B7636AB00315}" srcOrd="0" destOrd="0" parTransId="{2943555B-B966-C34C-A6F3-89EACC268689}" sibTransId="{0D2A65E3-D4AE-1744-AD48-02615FF4F5A7}"/>
    <dgm:cxn modelId="{09CCE917-CEBD-1941-A218-EAEA977B7439}" srcId="{4E481190-00D5-FB4B-9894-07027F9F0FF5}" destId="{AA9BD71E-2F20-2441-A9E2-B4865D1FDD80}" srcOrd="0" destOrd="0" parTransId="{E03F8966-BEBE-BC49-A2B5-D1691C9F3578}" sibTransId="{749AB241-C5B0-1045-9707-7F116026758B}"/>
    <dgm:cxn modelId="{63ECF2F6-3074-6948-80D7-EEB09D334CAF}" type="presOf" srcId="{EB796B83-C7EC-9547-A21F-B3871E3F92C9}" destId="{1541551E-7CCD-3946-BFCB-A0EAEDB40C44}" srcOrd="0" destOrd="0" presId="urn:microsoft.com/office/officeart/2005/8/layout/target3"/>
    <dgm:cxn modelId="{BA86A856-9FD7-924B-B06D-8D7CBB16DB13}" srcId="{560B73A9-7A8B-8341-B340-3041E7E9ED9D}" destId="{1919EC89-DA2D-514E-9BD4-526376DA4A4E}" srcOrd="2" destOrd="0" parTransId="{E732FEBC-66B2-2441-93D8-1CCF8554A9B6}" sibTransId="{1CB2967A-24FF-EC40-90C5-61D3D334FC2A}"/>
    <dgm:cxn modelId="{A80510C8-5DD5-F04C-B956-FAC0B0F24B7F}" type="presOf" srcId="{AB5B518E-E65F-D547-BB37-6B6AFC7093C4}" destId="{9F14CF90-A4AA-5047-81F9-931144CFC8C3}" srcOrd="0" destOrd="1" presId="urn:microsoft.com/office/officeart/2005/8/layout/target3"/>
    <dgm:cxn modelId="{FE35F5D0-4872-7C4A-8293-0372110400CC}" type="presOf" srcId="{560B73A9-7A8B-8341-B340-3041E7E9ED9D}" destId="{F63B1F20-BC6A-AB44-9E61-4E8D9EBA86AA}" srcOrd="0" destOrd="0" presId="urn:microsoft.com/office/officeart/2005/8/layout/target3"/>
    <dgm:cxn modelId="{3E37BCE3-3F8E-AF4C-A855-1202A9D25774}" type="presOf" srcId="{1919EC89-DA2D-514E-9BD4-526376DA4A4E}" destId="{8F0D6E82-A0D2-0043-9D5A-0310FD71AD8B}" srcOrd="1" destOrd="0" presId="urn:microsoft.com/office/officeart/2005/8/layout/target3"/>
    <dgm:cxn modelId="{8FC29D82-BC9C-2547-9B74-DC844BB4CD2D}" type="presOf" srcId="{2452A690-41A5-984C-8C11-98817E34D11E}" destId="{9F14CF90-A4AA-5047-81F9-931144CFC8C3}" srcOrd="0" destOrd="2" presId="urn:microsoft.com/office/officeart/2005/8/layout/target3"/>
    <dgm:cxn modelId="{E931DD91-47B8-3A44-B255-763BD9EFA026}" srcId="{A73094DD-CC33-4642-9EE8-B7636AB00315}" destId="{EB796B83-C7EC-9547-A21F-B3871E3F92C9}" srcOrd="0" destOrd="0" parTransId="{9B7FD52E-8F27-EE49-B376-B4A7DDF73F9C}" sibTransId="{7146AFCA-DA06-8847-8EC5-B98DA986E5FE}"/>
    <dgm:cxn modelId="{B0183CC9-ADB3-7C43-9DFA-EC9E1CFAF38E}" srcId="{560B73A9-7A8B-8341-B340-3041E7E9ED9D}" destId="{4E481190-00D5-FB4B-9894-07027F9F0FF5}" srcOrd="1" destOrd="0" parTransId="{9EC43245-187B-D842-B7D2-016863C3C009}" sibTransId="{284A09B3-1F72-114E-A5E7-A0F48D1D43AC}"/>
    <dgm:cxn modelId="{AF5A6335-CDBD-B841-AA0B-0FB21EB77328}" type="presOf" srcId="{1919EC89-DA2D-514E-9BD4-526376DA4A4E}" destId="{79D45D34-9DFC-F44B-9A00-3BF341638887}" srcOrd="0" destOrd="0" presId="urn:microsoft.com/office/officeart/2005/8/layout/target3"/>
    <dgm:cxn modelId="{0A1E5DFC-54C1-2D4E-B1A3-2B92BF6B9F73}" type="presOf" srcId="{FB59A9C4-279A-2F4A-8898-A7EDD31B32E9}" destId="{B42AEE6A-5F5D-E542-A409-B816CEBA9B68}" srcOrd="0" destOrd="0" presId="urn:microsoft.com/office/officeart/2005/8/layout/target3"/>
    <dgm:cxn modelId="{2534FFBC-87CE-4E40-A063-28DEF1762FAF}" type="presOf" srcId="{4E481190-00D5-FB4B-9894-07027F9F0FF5}" destId="{4CAE75EE-CCD7-7A4D-B65F-4473048CD1A8}" srcOrd="1" destOrd="0" presId="urn:microsoft.com/office/officeart/2005/8/layout/target3"/>
    <dgm:cxn modelId="{308C16E9-7FB9-AE43-A54B-668CA773CE77}" type="presOf" srcId="{A73094DD-CC33-4642-9EE8-B7636AB00315}" destId="{DD9A31D6-9815-A944-8118-D3629C5F8128}" srcOrd="0" destOrd="0" presId="urn:microsoft.com/office/officeart/2005/8/layout/target3"/>
    <dgm:cxn modelId="{0657B4D2-F45A-3A42-905A-489741010628}" srcId="{1919EC89-DA2D-514E-9BD4-526376DA4A4E}" destId="{FB59A9C4-279A-2F4A-8898-A7EDD31B32E9}" srcOrd="0" destOrd="0" parTransId="{E80CC793-E017-C840-8770-38E6815C1DF5}" sibTransId="{C977961A-D7A2-6F44-83F7-A4E14E8594F9}"/>
    <dgm:cxn modelId="{1DF4EDE9-398A-5740-A9D1-E29504CD504C}" srcId="{4E481190-00D5-FB4B-9894-07027F9F0FF5}" destId="{C694C310-EC54-2D41-BD7E-5C1D308A6EC4}" srcOrd="3" destOrd="0" parTransId="{BA6CA74E-20C4-0E40-992C-DC8ED008C96F}" sibTransId="{F6EE23DB-4F20-C342-A26E-51FE29BA4323}"/>
    <dgm:cxn modelId="{C94A3E04-E567-9641-AFEE-69762681C22A}" type="presOf" srcId="{AA9BD71E-2F20-2441-A9E2-B4865D1FDD80}" destId="{9F14CF90-A4AA-5047-81F9-931144CFC8C3}" srcOrd="0" destOrd="0" presId="urn:microsoft.com/office/officeart/2005/8/layout/target3"/>
    <dgm:cxn modelId="{E26143FD-52A1-544A-B2D0-CEBE3FFC2344}" srcId="{4E481190-00D5-FB4B-9894-07027F9F0FF5}" destId="{2452A690-41A5-984C-8C11-98817E34D11E}" srcOrd="2" destOrd="0" parTransId="{F87770BE-08EB-4B40-8BD8-DD000702EB51}" sibTransId="{DB0AA7A9-C7F8-534D-BE99-F549CB852237}"/>
    <dgm:cxn modelId="{09E3EF14-F739-EC42-AE7F-A0FEE7920F8B}" srcId="{A73094DD-CC33-4642-9EE8-B7636AB00315}" destId="{B2AC64AF-1AD7-FF4A-825E-9BDC59327473}" srcOrd="1" destOrd="0" parTransId="{F8C09C58-56F2-234A-8C42-45355C748A78}" sibTransId="{9A1E7A20-BBF3-334F-9CB6-B16F8A991A12}"/>
    <dgm:cxn modelId="{338B9CC8-9AE6-A34B-A18E-CAC96BE99417}" srcId="{4E481190-00D5-FB4B-9894-07027F9F0FF5}" destId="{AB5B518E-E65F-D547-BB37-6B6AFC7093C4}" srcOrd="1" destOrd="0" parTransId="{6EE64D53-603D-8642-B14F-0C1C72DA3505}" sibTransId="{C868ADC8-878D-394E-B9EE-130B9F64F1E6}"/>
    <dgm:cxn modelId="{E72E2001-22DB-0949-8FA6-1C6989D6308E}" type="presOf" srcId="{A73094DD-CC33-4642-9EE8-B7636AB00315}" destId="{F1B51538-92B0-1140-A07E-6CF25372910E}" srcOrd="1" destOrd="0" presId="urn:microsoft.com/office/officeart/2005/8/layout/target3"/>
    <dgm:cxn modelId="{D0CD668A-C86D-4145-BE4A-77926367041A}" type="presOf" srcId="{C694C310-EC54-2D41-BD7E-5C1D308A6EC4}" destId="{9F14CF90-A4AA-5047-81F9-931144CFC8C3}" srcOrd="0" destOrd="3" presId="urn:microsoft.com/office/officeart/2005/8/layout/target3"/>
    <dgm:cxn modelId="{BC252760-95B8-464C-9882-6B26A218165F}" type="presOf" srcId="{B2AC64AF-1AD7-FF4A-825E-9BDC59327473}" destId="{1541551E-7CCD-3946-BFCB-A0EAEDB40C44}" srcOrd="0" destOrd="1" presId="urn:microsoft.com/office/officeart/2005/8/layout/target3"/>
    <dgm:cxn modelId="{3244613B-1514-AD4C-ACC7-4882D9DB9111}" type="presOf" srcId="{4E481190-00D5-FB4B-9894-07027F9F0FF5}" destId="{974FB2D0-B145-F940-8450-9097F5F06380}" srcOrd="0" destOrd="0" presId="urn:microsoft.com/office/officeart/2005/8/layout/target3"/>
    <dgm:cxn modelId="{F5664C3A-FCCF-FD42-BBD5-8744BE05A937}" type="presParOf" srcId="{F63B1F20-BC6A-AB44-9E61-4E8D9EBA86AA}" destId="{19AC879F-4D30-9B48-A911-5ADE20D509C4}" srcOrd="0" destOrd="0" presId="urn:microsoft.com/office/officeart/2005/8/layout/target3"/>
    <dgm:cxn modelId="{CE48490F-8AC5-BD4A-8127-086B150723B6}" type="presParOf" srcId="{F63B1F20-BC6A-AB44-9E61-4E8D9EBA86AA}" destId="{8D649DE3-7B31-5C41-81E3-8143BCE35B9B}" srcOrd="1" destOrd="0" presId="urn:microsoft.com/office/officeart/2005/8/layout/target3"/>
    <dgm:cxn modelId="{5A0A7A8E-C8A0-5945-A84D-26B76E51C716}" type="presParOf" srcId="{F63B1F20-BC6A-AB44-9E61-4E8D9EBA86AA}" destId="{DD9A31D6-9815-A944-8118-D3629C5F8128}" srcOrd="2" destOrd="0" presId="urn:microsoft.com/office/officeart/2005/8/layout/target3"/>
    <dgm:cxn modelId="{66EBCBFA-4415-EC4F-A2F5-15EDF6EEA5DD}" type="presParOf" srcId="{F63B1F20-BC6A-AB44-9E61-4E8D9EBA86AA}" destId="{E5BB7ACE-2CF6-5844-A47E-A6D2E6A7B821}" srcOrd="3" destOrd="0" presId="urn:microsoft.com/office/officeart/2005/8/layout/target3"/>
    <dgm:cxn modelId="{5AB6D8EC-AFD3-CB47-8EDE-16F468D7C9B3}" type="presParOf" srcId="{F63B1F20-BC6A-AB44-9E61-4E8D9EBA86AA}" destId="{AEEB5A30-F111-7A4F-8912-06B22FFCF7D8}" srcOrd="4" destOrd="0" presId="urn:microsoft.com/office/officeart/2005/8/layout/target3"/>
    <dgm:cxn modelId="{21DF0B54-E3F1-7847-8089-A0E4DED5EF47}" type="presParOf" srcId="{F63B1F20-BC6A-AB44-9E61-4E8D9EBA86AA}" destId="{974FB2D0-B145-F940-8450-9097F5F06380}" srcOrd="5" destOrd="0" presId="urn:microsoft.com/office/officeart/2005/8/layout/target3"/>
    <dgm:cxn modelId="{96738D83-4FA4-EB41-A9CB-896CEAF60AF2}" type="presParOf" srcId="{F63B1F20-BC6A-AB44-9E61-4E8D9EBA86AA}" destId="{5BB01B8B-3899-D045-A0DA-DCCC9C29AF67}" srcOrd="6" destOrd="0" presId="urn:microsoft.com/office/officeart/2005/8/layout/target3"/>
    <dgm:cxn modelId="{979F51CE-4B00-354D-950E-087309558F0D}" type="presParOf" srcId="{F63B1F20-BC6A-AB44-9E61-4E8D9EBA86AA}" destId="{DCDA2F04-C4C1-264F-A16B-F36C098B0A1F}" srcOrd="7" destOrd="0" presId="urn:microsoft.com/office/officeart/2005/8/layout/target3"/>
    <dgm:cxn modelId="{47B44D45-200E-2640-A044-B2E017CB2882}" type="presParOf" srcId="{F63B1F20-BC6A-AB44-9E61-4E8D9EBA86AA}" destId="{79D45D34-9DFC-F44B-9A00-3BF341638887}" srcOrd="8" destOrd="0" presId="urn:microsoft.com/office/officeart/2005/8/layout/target3"/>
    <dgm:cxn modelId="{F8571243-A4F8-9248-9E53-C11E647642D8}" type="presParOf" srcId="{F63B1F20-BC6A-AB44-9E61-4E8D9EBA86AA}" destId="{F1B51538-92B0-1140-A07E-6CF25372910E}" srcOrd="9" destOrd="0" presId="urn:microsoft.com/office/officeart/2005/8/layout/target3"/>
    <dgm:cxn modelId="{FD13160F-B5A0-6248-BC03-2E35A34F1C7B}" type="presParOf" srcId="{F63B1F20-BC6A-AB44-9E61-4E8D9EBA86AA}" destId="{1541551E-7CCD-3946-BFCB-A0EAEDB40C44}" srcOrd="10" destOrd="0" presId="urn:microsoft.com/office/officeart/2005/8/layout/target3"/>
    <dgm:cxn modelId="{FC0C03CF-93A0-F14F-8CFD-57079C026BB8}" type="presParOf" srcId="{F63B1F20-BC6A-AB44-9E61-4E8D9EBA86AA}" destId="{4CAE75EE-CCD7-7A4D-B65F-4473048CD1A8}" srcOrd="11" destOrd="0" presId="urn:microsoft.com/office/officeart/2005/8/layout/target3"/>
    <dgm:cxn modelId="{F735EBA3-22FF-0341-9714-3F6F35010097}" type="presParOf" srcId="{F63B1F20-BC6A-AB44-9E61-4E8D9EBA86AA}" destId="{9F14CF90-A4AA-5047-81F9-931144CFC8C3}" srcOrd="12" destOrd="0" presId="urn:microsoft.com/office/officeart/2005/8/layout/target3"/>
    <dgm:cxn modelId="{FF3CF2B9-1442-A645-8003-0B0795236038}" type="presParOf" srcId="{F63B1F20-BC6A-AB44-9E61-4E8D9EBA86AA}" destId="{8F0D6E82-A0D2-0043-9D5A-0310FD71AD8B}" srcOrd="13" destOrd="0" presId="urn:microsoft.com/office/officeart/2005/8/layout/target3"/>
    <dgm:cxn modelId="{EEA04B98-5B43-F643-9013-D86055CB7E17}" type="presParOf" srcId="{F63B1F20-BC6A-AB44-9E61-4E8D9EBA86AA}" destId="{B42AEE6A-5F5D-E542-A409-B816CEBA9B68}" srcOrd="14"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C879F-4D30-9B48-A911-5ADE20D509C4}">
      <dsp:nvSpPr>
        <dsp:cNvPr id="0" name=""/>
        <dsp:cNvSpPr/>
      </dsp:nvSpPr>
      <dsp:spPr>
        <a:xfrm>
          <a:off x="0" y="0"/>
          <a:ext cx="4713356" cy="4713356"/>
        </a:xfrm>
        <a:prstGeom prst="pie">
          <a:avLst>
            <a:gd name="adj1" fmla="val 5400000"/>
            <a:gd name="adj2" fmla="val 16200000"/>
          </a:avLst>
        </a:prstGeom>
        <a:gradFill rotWithShape="0">
          <a:gsLst>
            <a:gs pos="0">
              <a:schemeClr val="accent2">
                <a:hueOff val="0"/>
                <a:satOff val="0"/>
                <a:lumOff val="0"/>
                <a:alphaOff val="0"/>
                <a:tint val="100000"/>
                <a:shade val="100000"/>
                <a:satMod val="130000"/>
              </a:schemeClr>
            </a:gs>
            <a:gs pos="100000">
              <a:schemeClr val="accent2">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DD9A31D6-9815-A944-8118-D3629C5F8128}">
      <dsp:nvSpPr>
        <dsp:cNvPr id="0" name=""/>
        <dsp:cNvSpPr/>
      </dsp:nvSpPr>
      <dsp:spPr>
        <a:xfrm>
          <a:off x="2356678" y="0"/>
          <a:ext cx="5541993" cy="4713356"/>
        </a:xfrm>
        <a:prstGeom prst="rect">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Interpersonal Pragmatics</a:t>
          </a:r>
          <a:endParaRPr lang="en-US" sz="2800" kern="1200" dirty="0"/>
        </a:p>
      </dsp:txBody>
      <dsp:txXfrm>
        <a:off x="2356678" y="0"/>
        <a:ext cx="2770996" cy="1414009"/>
      </dsp:txXfrm>
    </dsp:sp>
    <dsp:sp modelId="{AEEB5A30-F111-7A4F-8912-06B22FFCF7D8}">
      <dsp:nvSpPr>
        <dsp:cNvPr id="0" name=""/>
        <dsp:cNvSpPr/>
      </dsp:nvSpPr>
      <dsp:spPr>
        <a:xfrm>
          <a:off x="824838" y="1414009"/>
          <a:ext cx="3063678" cy="3063678"/>
        </a:xfrm>
        <a:prstGeom prst="pie">
          <a:avLst>
            <a:gd name="adj1" fmla="val 5400000"/>
            <a:gd name="adj2" fmla="val 16200000"/>
          </a:avLst>
        </a:prstGeom>
        <a:gradFill rotWithShape="0">
          <a:gsLst>
            <a:gs pos="0">
              <a:schemeClr val="accent2">
                <a:hueOff val="2340759"/>
                <a:satOff val="-2919"/>
                <a:lumOff val="686"/>
                <a:alphaOff val="0"/>
                <a:tint val="100000"/>
                <a:shade val="100000"/>
                <a:satMod val="130000"/>
              </a:schemeClr>
            </a:gs>
            <a:gs pos="100000">
              <a:schemeClr val="accent2">
                <a:hueOff val="2340759"/>
                <a:satOff val="-2919"/>
                <a:lumOff val="686"/>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74FB2D0-B145-F940-8450-9097F5F06380}">
      <dsp:nvSpPr>
        <dsp:cNvPr id="0" name=""/>
        <dsp:cNvSpPr/>
      </dsp:nvSpPr>
      <dsp:spPr>
        <a:xfrm>
          <a:off x="2356678" y="1414009"/>
          <a:ext cx="5541993" cy="3063678"/>
        </a:xfrm>
        <a:prstGeom prst="rect">
          <a:avLst/>
        </a:prstGeom>
        <a:solidFill>
          <a:schemeClr val="lt1">
            <a:alpha val="90000"/>
            <a:hueOff val="0"/>
            <a:satOff val="0"/>
            <a:lumOff val="0"/>
            <a:alphaOff val="0"/>
          </a:schemeClr>
        </a:solidFill>
        <a:ln w="9525" cap="flat" cmpd="sng" algn="ctr">
          <a:solidFill>
            <a:schemeClr val="accent2">
              <a:hueOff val="2340759"/>
              <a:satOff val="-2919"/>
              <a:lumOff val="686"/>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Computer-mediated Communication</a:t>
          </a:r>
          <a:endParaRPr lang="en-US" sz="2800" kern="1200" dirty="0"/>
        </a:p>
      </dsp:txBody>
      <dsp:txXfrm>
        <a:off x="2356678" y="1414009"/>
        <a:ext cx="2770996" cy="1414005"/>
      </dsp:txXfrm>
    </dsp:sp>
    <dsp:sp modelId="{DCDA2F04-C4C1-264F-A16B-F36C098B0A1F}">
      <dsp:nvSpPr>
        <dsp:cNvPr id="0" name=""/>
        <dsp:cNvSpPr/>
      </dsp:nvSpPr>
      <dsp:spPr>
        <a:xfrm>
          <a:off x="1649675" y="2828015"/>
          <a:ext cx="1414005" cy="1414005"/>
        </a:xfrm>
        <a:prstGeom prst="pie">
          <a:avLst>
            <a:gd name="adj1" fmla="val 5400000"/>
            <a:gd name="adj2" fmla="val 16200000"/>
          </a:avLst>
        </a:prstGeom>
        <a:gradFill rotWithShape="0">
          <a:gsLst>
            <a:gs pos="0">
              <a:schemeClr val="accent2">
                <a:hueOff val="4681519"/>
                <a:satOff val="-5839"/>
                <a:lumOff val="1373"/>
                <a:alphaOff val="0"/>
                <a:tint val="100000"/>
                <a:shade val="100000"/>
                <a:satMod val="130000"/>
              </a:schemeClr>
            </a:gs>
            <a:gs pos="100000">
              <a:schemeClr val="accent2">
                <a:hueOff val="4681519"/>
                <a:satOff val="-5839"/>
                <a:lumOff val="1373"/>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79D45D34-9DFC-F44B-9A00-3BF341638887}">
      <dsp:nvSpPr>
        <dsp:cNvPr id="0" name=""/>
        <dsp:cNvSpPr/>
      </dsp:nvSpPr>
      <dsp:spPr>
        <a:xfrm>
          <a:off x="2356678" y="2828015"/>
          <a:ext cx="5541993" cy="1414005"/>
        </a:xfrm>
        <a:prstGeom prst="rect">
          <a:avLst/>
        </a:prstGeom>
        <a:solidFill>
          <a:schemeClr val="lt1">
            <a:alpha val="90000"/>
            <a:hueOff val="0"/>
            <a:satOff val="0"/>
            <a:lumOff val="0"/>
            <a:alphaOff val="0"/>
          </a:schemeClr>
        </a:solidFill>
        <a:ln w="9525" cap="flat" cmpd="sng" algn="ctr">
          <a:solidFill>
            <a:schemeClr val="accent2">
              <a:hueOff val="4681519"/>
              <a:satOff val="-5839"/>
              <a:lumOff val="1373"/>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Health Discourse</a:t>
          </a:r>
          <a:endParaRPr lang="en-US" sz="2800" kern="1200" dirty="0"/>
        </a:p>
      </dsp:txBody>
      <dsp:txXfrm>
        <a:off x="2356678" y="2828015"/>
        <a:ext cx="2770996" cy="1414005"/>
      </dsp:txXfrm>
    </dsp:sp>
    <dsp:sp modelId="{1541551E-7CCD-3946-BFCB-A0EAEDB40C44}">
      <dsp:nvSpPr>
        <dsp:cNvPr id="0" name=""/>
        <dsp:cNvSpPr/>
      </dsp:nvSpPr>
      <dsp:spPr>
        <a:xfrm>
          <a:off x="5127674" y="0"/>
          <a:ext cx="2770996" cy="1414009"/>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Relational Work</a:t>
          </a:r>
          <a:endParaRPr lang="en-US" sz="2000" kern="1200" dirty="0"/>
        </a:p>
        <a:p>
          <a:pPr marL="228600" lvl="1" indent="-228600" algn="l" defTabSz="889000">
            <a:lnSpc>
              <a:spcPct val="90000"/>
            </a:lnSpc>
            <a:spcBef>
              <a:spcPct val="0"/>
            </a:spcBef>
            <a:spcAft>
              <a:spcPct val="15000"/>
            </a:spcAft>
            <a:buChar char="••"/>
          </a:pPr>
          <a:r>
            <a:rPr lang="en-US" sz="2000" kern="1200" dirty="0" smtClean="0"/>
            <a:t>Identity Construction</a:t>
          </a:r>
          <a:endParaRPr lang="en-US" sz="2000" kern="1200" dirty="0"/>
        </a:p>
      </dsp:txBody>
      <dsp:txXfrm>
        <a:off x="5127674" y="0"/>
        <a:ext cx="2770996" cy="1414009"/>
      </dsp:txXfrm>
    </dsp:sp>
    <dsp:sp modelId="{9F14CF90-A4AA-5047-81F9-931144CFC8C3}">
      <dsp:nvSpPr>
        <dsp:cNvPr id="0" name=""/>
        <dsp:cNvSpPr/>
      </dsp:nvSpPr>
      <dsp:spPr>
        <a:xfrm>
          <a:off x="5127674" y="1414009"/>
          <a:ext cx="2770996" cy="1414005"/>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Written</a:t>
          </a:r>
          <a:endParaRPr lang="en-US" sz="2000" kern="1200" dirty="0"/>
        </a:p>
        <a:p>
          <a:pPr marL="228600" lvl="1" indent="-228600" algn="l" defTabSz="889000">
            <a:lnSpc>
              <a:spcPct val="90000"/>
            </a:lnSpc>
            <a:spcBef>
              <a:spcPct val="0"/>
            </a:spcBef>
            <a:spcAft>
              <a:spcPct val="15000"/>
            </a:spcAft>
            <a:buChar char="••"/>
          </a:pPr>
          <a:r>
            <a:rPr lang="en-US" sz="2000" kern="1200" dirty="0" smtClean="0"/>
            <a:t>Asynchronous</a:t>
          </a:r>
          <a:endParaRPr lang="en-US" sz="2000" kern="1200" dirty="0"/>
        </a:p>
        <a:p>
          <a:pPr marL="228600" lvl="1" indent="-228600" algn="l" defTabSz="889000">
            <a:lnSpc>
              <a:spcPct val="90000"/>
            </a:lnSpc>
            <a:spcBef>
              <a:spcPct val="0"/>
            </a:spcBef>
            <a:spcAft>
              <a:spcPct val="15000"/>
            </a:spcAft>
            <a:buChar char="••"/>
          </a:pPr>
          <a:r>
            <a:rPr lang="en-US" sz="2000" kern="1200" dirty="0" smtClean="0"/>
            <a:t>Private</a:t>
          </a:r>
          <a:endParaRPr lang="en-US" sz="2000" kern="1200" dirty="0"/>
        </a:p>
        <a:p>
          <a:pPr marL="228600" lvl="1" indent="-228600" algn="l" defTabSz="889000">
            <a:lnSpc>
              <a:spcPct val="90000"/>
            </a:lnSpc>
            <a:spcBef>
              <a:spcPct val="0"/>
            </a:spcBef>
            <a:spcAft>
              <a:spcPct val="15000"/>
            </a:spcAft>
            <a:buChar char="••"/>
          </a:pPr>
          <a:r>
            <a:rPr lang="en-US" sz="2000" kern="1200" dirty="0" smtClean="0"/>
            <a:t>One-one</a:t>
          </a:r>
          <a:endParaRPr lang="en-US" sz="2000" kern="1200" dirty="0"/>
        </a:p>
      </dsp:txBody>
      <dsp:txXfrm>
        <a:off x="5127674" y="1414009"/>
        <a:ext cx="2770996" cy="1414005"/>
      </dsp:txXfrm>
    </dsp:sp>
    <dsp:sp modelId="{B42AEE6A-5F5D-E542-A409-B816CEBA9B68}">
      <dsp:nvSpPr>
        <dsp:cNvPr id="0" name=""/>
        <dsp:cNvSpPr/>
      </dsp:nvSpPr>
      <dsp:spPr>
        <a:xfrm>
          <a:off x="5127674" y="2828015"/>
          <a:ext cx="2770996" cy="1414005"/>
        </a:xfrm>
        <a:prstGeom prst="rect">
          <a:avLst/>
        </a:prstGeom>
        <a:noFill/>
        <a:ln w="9525" cap="flat" cmpd="sng" algn="ctr">
          <a:noFill/>
          <a:prstDash val="solid"/>
        </a:ln>
        <a:effectLst/>
        <a:sp3d/>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Email Counseling</a:t>
          </a:r>
          <a:endParaRPr lang="en-US" sz="2000" kern="1200" dirty="0"/>
        </a:p>
      </dsp:txBody>
      <dsp:txXfrm>
        <a:off x="5127674" y="2828015"/>
        <a:ext cx="2770996" cy="1414005"/>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4302231" cy="339884"/>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5623697" y="0"/>
            <a:ext cx="4302231" cy="339884"/>
          </a:xfrm>
          <a:prstGeom prst="rect">
            <a:avLst/>
          </a:prstGeom>
        </p:spPr>
        <p:txBody>
          <a:bodyPr vert="horz" lIns="91440" tIns="45720" rIns="91440" bIns="45720" rtlCol="0"/>
          <a:lstStyle>
            <a:lvl1pPr algn="r">
              <a:defRPr sz="1200"/>
            </a:lvl1pPr>
          </a:lstStyle>
          <a:p>
            <a:fld id="{B5A078C7-9A48-6944-9063-7FFE08F69E56}" type="datetime1">
              <a:rPr lang="de-CH" smtClean="0"/>
              <a:pPr/>
              <a:t>25.11.2013</a:t>
            </a:fld>
            <a:endParaRPr lang="de-DE"/>
          </a:p>
        </p:txBody>
      </p:sp>
      <p:sp>
        <p:nvSpPr>
          <p:cNvPr id="4" name="Fußzeilenplatzhalter 3"/>
          <p:cNvSpPr>
            <a:spLocks noGrp="1"/>
          </p:cNvSpPr>
          <p:nvPr>
            <p:ph type="ftr" sz="quarter" idx="2"/>
          </p:nvPr>
        </p:nvSpPr>
        <p:spPr>
          <a:xfrm>
            <a:off x="0" y="6456612"/>
            <a:ext cx="4302231" cy="339884"/>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5623697" y="6456612"/>
            <a:ext cx="4302231" cy="339884"/>
          </a:xfrm>
          <a:prstGeom prst="rect">
            <a:avLst/>
          </a:prstGeom>
        </p:spPr>
        <p:txBody>
          <a:bodyPr vert="horz" lIns="91440" tIns="45720" rIns="91440" bIns="45720" rtlCol="0" anchor="b"/>
          <a:lstStyle>
            <a:lvl1pPr algn="r">
              <a:defRPr sz="1200"/>
            </a:lvl1pPr>
          </a:lstStyle>
          <a:p>
            <a:fld id="{DB02227E-C92F-C04B-A08F-7E122F3D1CFB}" type="slidenum">
              <a:rPr lang="de-DE" smtClean="0"/>
              <a:pPr/>
              <a:t>‹Nr.›</a:t>
            </a:fld>
            <a:endParaRPr lang="de-DE"/>
          </a:p>
        </p:txBody>
      </p:sp>
    </p:spTree>
    <p:extLst>
      <p:ext uri="{BB962C8B-B14F-4D97-AF65-F5344CB8AC3E}">
        <p14:creationId xmlns:p14="http://schemas.microsoft.com/office/powerpoint/2010/main" val="30844138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0"/>
            <a:ext cx="4302231" cy="339884"/>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5623697" y="0"/>
            <a:ext cx="4302231" cy="339884"/>
          </a:xfrm>
          <a:prstGeom prst="rect">
            <a:avLst/>
          </a:prstGeom>
        </p:spPr>
        <p:txBody>
          <a:bodyPr vert="horz" lIns="91440" tIns="45720" rIns="91440" bIns="45720" rtlCol="0"/>
          <a:lstStyle>
            <a:lvl1pPr algn="r">
              <a:defRPr sz="1200"/>
            </a:lvl1pPr>
          </a:lstStyle>
          <a:p>
            <a:fld id="{A0B2DA1A-FFD0-A94E-A1D5-0D1C55383D15}" type="datetime1">
              <a:rPr lang="de-CH" smtClean="0"/>
              <a:pPr/>
              <a:t>25.11.2013</a:t>
            </a:fld>
            <a:endParaRPr lang="de-DE"/>
          </a:p>
        </p:txBody>
      </p:sp>
      <p:sp>
        <p:nvSpPr>
          <p:cNvPr id="4" name="Folienbildplatzhalt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992823" y="3228896"/>
            <a:ext cx="7942580" cy="3058954"/>
          </a:xfrm>
          <a:prstGeom prst="rect">
            <a:avLst/>
          </a:prstGeom>
        </p:spPr>
        <p:txBody>
          <a:bodyPr vert="horz" lIns="91440" tIns="45720" rIns="91440" bIns="45720" rtlCol="0"/>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6" name="Fußzeilenplatzhalter 5"/>
          <p:cNvSpPr>
            <a:spLocks noGrp="1"/>
          </p:cNvSpPr>
          <p:nvPr>
            <p:ph type="ftr" sz="quarter" idx="4"/>
          </p:nvPr>
        </p:nvSpPr>
        <p:spPr>
          <a:xfrm>
            <a:off x="0" y="6456612"/>
            <a:ext cx="4302231" cy="339884"/>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5623697" y="6456612"/>
            <a:ext cx="4302231" cy="339884"/>
          </a:xfrm>
          <a:prstGeom prst="rect">
            <a:avLst/>
          </a:prstGeom>
        </p:spPr>
        <p:txBody>
          <a:bodyPr vert="horz" lIns="91440" tIns="45720" rIns="91440" bIns="45720" rtlCol="0" anchor="b"/>
          <a:lstStyle>
            <a:lvl1pPr algn="r">
              <a:defRPr sz="1200"/>
            </a:lvl1pPr>
          </a:lstStyle>
          <a:p>
            <a:fld id="{5710ECC6-0B0D-434A-9561-5BD9DBB3F455}" type="slidenum">
              <a:rPr lang="de-DE" smtClean="0"/>
              <a:pPr/>
              <a:t>‹Nr.›</a:t>
            </a:fld>
            <a:endParaRPr lang="de-DE"/>
          </a:p>
        </p:txBody>
      </p:sp>
    </p:spTree>
    <p:extLst>
      <p:ext uri="{BB962C8B-B14F-4D97-AF65-F5344CB8AC3E}">
        <p14:creationId xmlns:p14="http://schemas.microsoft.com/office/powerpoint/2010/main" val="218676937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indent="0">
              <a:buFontTx/>
              <a:buNone/>
            </a:pPr>
            <a:endParaRPr lang="de-DE" dirty="0" smtClean="0"/>
          </a:p>
        </p:txBody>
      </p:sp>
      <p:sp>
        <p:nvSpPr>
          <p:cNvPr id="4" name="Foliennummernplatzhalter 3"/>
          <p:cNvSpPr>
            <a:spLocks noGrp="1"/>
          </p:cNvSpPr>
          <p:nvPr>
            <p:ph type="sldNum" sz="quarter" idx="10"/>
          </p:nvPr>
        </p:nvSpPr>
        <p:spPr/>
        <p:txBody>
          <a:bodyPr/>
          <a:lstStyle/>
          <a:p>
            <a:fld id="{5710ECC6-0B0D-434A-9561-5BD9DBB3F455}" type="slidenum">
              <a:rPr lang="de-DE" smtClean="0"/>
              <a:pPr/>
              <a:t>1</a:t>
            </a:fld>
            <a:endParaRPr lang="de-DE"/>
          </a:p>
        </p:txBody>
      </p:sp>
    </p:spTree>
    <p:extLst>
      <p:ext uri="{BB962C8B-B14F-4D97-AF65-F5344CB8AC3E}">
        <p14:creationId xmlns:p14="http://schemas.microsoft.com/office/powerpoint/2010/main" val="2496015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Bild</a:t>
            </a:r>
            <a:r>
              <a:rPr lang="en-US" baseline="0" dirty="0" smtClean="0"/>
              <a:t> von Website</a:t>
            </a:r>
          </a:p>
          <a:p>
            <a:endParaRPr lang="en-US" dirty="0"/>
          </a:p>
        </p:txBody>
      </p:sp>
      <p:sp>
        <p:nvSpPr>
          <p:cNvPr id="4" name="Slide Number Placeholder 3"/>
          <p:cNvSpPr>
            <a:spLocks noGrp="1"/>
          </p:cNvSpPr>
          <p:nvPr>
            <p:ph type="sldNum" sz="quarter" idx="10"/>
          </p:nvPr>
        </p:nvSpPr>
        <p:spPr/>
        <p:txBody>
          <a:bodyPr/>
          <a:lstStyle/>
          <a:p>
            <a:fld id="{5710ECC6-0B0D-434A-9561-5BD9DBB3F455}" type="slidenum">
              <a:rPr lang="de-DE" smtClean="0"/>
              <a:pPr/>
              <a:t>2</a:t>
            </a:fld>
            <a:endParaRPr lang="de-DE"/>
          </a:p>
        </p:txBody>
      </p:sp>
    </p:spTree>
    <p:extLst>
      <p:ext uri="{BB962C8B-B14F-4D97-AF65-F5344CB8AC3E}">
        <p14:creationId xmlns:p14="http://schemas.microsoft.com/office/powerpoint/2010/main" val="2924105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710ECC6-0B0D-434A-9561-5BD9DBB3F455}" type="slidenum">
              <a:rPr lang="de-DE" smtClean="0"/>
              <a:pPr/>
              <a:t>4</a:t>
            </a:fld>
            <a:endParaRPr lang="de-DE"/>
          </a:p>
        </p:txBody>
      </p:sp>
    </p:spTree>
    <p:extLst>
      <p:ext uri="{BB962C8B-B14F-4D97-AF65-F5344CB8AC3E}">
        <p14:creationId xmlns:p14="http://schemas.microsoft.com/office/powerpoint/2010/main" val="11721937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710ECC6-0B0D-434A-9561-5BD9DBB3F455}" type="slidenum">
              <a:rPr lang="de-DE" smtClean="0"/>
              <a:pPr/>
              <a:t>5</a:t>
            </a:fld>
            <a:endParaRPr lang="de-DE"/>
          </a:p>
        </p:txBody>
      </p:sp>
    </p:spTree>
    <p:extLst>
      <p:ext uri="{BB962C8B-B14F-4D97-AF65-F5344CB8AC3E}">
        <p14:creationId xmlns:p14="http://schemas.microsoft.com/office/powerpoint/2010/main" val="2106333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710ECC6-0B0D-434A-9561-5BD9DBB3F455}" type="slidenum">
              <a:rPr lang="de-DE" smtClean="0"/>
              <a:pPr/>
              <a:t>9</a:t>
            </a:fld>
            <a:endParaRPr lang="de-DE"/>
          </a:p>
        </p:txBody>
      </p:sp>
    </p:spTree>
    <p:extLst>
      <p:ext uri="{BB962C8B-B14F-4D97-AF65-F5344CB8AC3E}">
        <p14:creationId xmlns:p14="http://schemas.microsoft.com/office/powerpoint/2010/main" val="2925864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5710ECC6-0B0D-434A-9561-5BD9DBB3F455}" type="slidenum">
              <a:rPr lang="de-DE" smtClean="0"/>
              <a:pPr/>
              <a:t>10</a:t>
            </a:fld>
            <a:endParaRPr lang="de-DE"/>
          </a:p>
        </p:txBody>
      </p:sp>
    </p:spTree>
    <p:extLst>
      <p:ext uri="{BB962C8B-B14F-4D97-AF65-F5344CB8AC3E}">
        <p14:creationId xmlns:p14="http://schemas.microsoft.com/office/powerpoint/2010/main" val="12496342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Line 15"/>
          <p:cNvSpPr>
            <a:spLocks noChangeShapeType="1"/>
          </p:cNvSpPr>
          <p:nvPr userDrawn="1"/>
        </p:nvSpPr>
        <p:spPr bwMode="auto">
          <a:xfrm>
            <a:off x="717550" y="457200"/>
            <a:ext cx="7699375" cy="0"/>
          </a:xfrm>
          <a:prstGeom prst="line">
            <a:avLst/>
          </a:prstGeom>
          <a:noFill/>
          <a:ln w="9525">
            <a:solidFill>
              <a:schemeClr val="tx1"/>
            </a:solidFill>
            <a:round/>
            <a:headEnd/>
            <a:tailEnd/>
          </a:ln>
          <a:effectLst/>
        </p:spPr>
        <p:txBody>
          <a:bodyPr lIns="91434" tIns="45718" rIns="91434" bIns="45718"/>
          <a:lstStyle/>
          <a:p>
            <a:pPr fontAlgn="auto">
              <a:spcBef>
                <a:spcPts val="0"/>
              </a:spcBef>
              <a:spcAft>
                <a:spcPts val="0"/>
              </a:spcAft>
              <a:defRPr/>
            </a:pPr>
            <a:endParaRPr lang="de-CH" dirty="0">
              <a:latin typeface="+mn-lt"/>
            </a:endParaRPr>
          </a:p>
        </p:txBody>
      </p:sp>
      <p:pic>
        <p:nvPicPr>
          <p:cNvPr id="8" name="Picture 16" descr="Logo-Universitaet-Basel"/>
          <p:cNvPicPr>
            <a:picLocks noChangeAspect="1" noChangeArrowheads="1"/>
          </p:cNvPicPr>
          <p:nvPr userDrawn="1"/>
        </p:nvPicPr>
        <p:blipFill>
          <a:blip r:embed="rId2" cstate="print"/>
          <a:srcRect/>
          <a:stretch>
            <a:fillRect/>
          </a:stretch>
        </p:blipFill>
        <p:spPr bwMode="auto">
          <a:xfrm>
            <a:off x="712788" y="238125"/>
            <a:ext cx="2159000" cy="149225"/>
          </a:xfrm>
          <a:prstGeom prst="rect">
            <a:avLst/>
          </a:prstGeom>
          <a:noFill/>
          <a:ln w="9525">
            <a:noFill/>
            <a:miter lim="800000"/>
            <a:headEnd/>
            <a:tailEnd/>
          </a:ln>
        </p:spPr>
      </p:pic>
      <p:pic>
        <p:nvPicPr>
          <p:cNvPr id="9" name="Picture 14" descr="Signet-Universitaet-Basel"/>
          <p:cNvPicPr>
            <a:picLocks noChangeAspect="1" noChangeArrowheads="1"/>
          </p:cNvPicPr>
          <p:nvPr userDrawn="1"/>
        </p:nvPicPr>
        <p:blipFill>
          <a:blip r:embed="rId3" cstate="print"/>
          <a:srcRect/>
          <a:stretch>
            <a:fillRect/>
          </a:stretch>
        </p:blipFill>
        <p:spPr bwMode="auto">
          <a:xfrm>
            <a:off x="4500563" y="6237288"/>
            <a:ext cx="358775" cy="501650"/>
          </a:xfrm>
          <a:prstGeom prst="rect">
            <a:avLst/>
          </a:prstGeom>
          <a:noFill/>
          <a:ln w="9525">
            <a:noFill/>
            <a:miter lim="800000"/>
            <a:headEnd/>
            <a:tailEnd/>
          </a:ln>
        </p:spPr>
      </p:pic>
      <p:sp>
        <p:nvSpPr>
          <p:cNvPr id="10" name="Rectangle 20"/>
          <p:cNvSpPr>
            <a:spLocks noChangeArrowheads="1"/>
          </p:cNvSpPr>
          <p:nvPr userDrawn="1"/>
        </p:nvSpPr>
        <p:spPr bwMode="auto">
          <a:xfrm>
            <a:off x="7418388" y="230188"/>
            <a:ext cx="825500" cy="149225"/>
          </a:xfrm>
          <a:prstGeom prst="rect">
            <a:avLst/>
          </a:prstGeom>
          <a:noFill/>
          <a:ln w="9525">
            <a:noFill/>
            <a:miter lim="800000"/>
            <a:headEnd/>
            <a:tailEnd/>
          </a:ln>
        </p:spPr>
        <p:txBody>
          <a:bodyPr lIns="91416" tIns="45709" rIns="91416" bIns="45709"/>
          <a:lstStyle/>
          <a:p>
            <a:pPr>
              <a:defRPr/>
            </a:pPr>
            <a:fld id="{6016E007-8BA8-4FCA-BEC6-51D069A5E322}" type="datetime1">
              <a:rPr lang="de-CH" sz="1000"/>
              <a:pPr>
                <a:defRPr/>
              </a:pPr>
              <a:t>25.11.2013</a:t>
            </a:fld>
            <a:endParaRPr lang="de-CH" sz="1000"/>
          </a:p>
        </p:txBody>
      </p:sp>
      <p:sp>
        <p:nvSpPr>
          <p:cNvPr id="11" name="Text Box 22"/>
          <p:cNvSpPr txBox="1">
            <a:spLocks noChangeArrowheads="1"/>
          </p:cNvSpPr>
          <p:nvPr userDrawn="1"/>
        </p:nvSpPr>
        <p:spPr bwMode="auto">
          <a:xfrm>
            <a:off x="8107363" y="227013"/>
            <a:ext cx="212725" cy="147637"/>
          </a:xfrm>
          <a:prstGeom prst="rect">
            <a:avLst/>
          </a:prstGeom>
          <a:noFill/>
          <a:ln w="9525">
            <a:noFill/>
            <a:miter lim="800000"/>
            <a:headEnd/>
            <a:tailEnd/>
          </a:ln>
        </p:spPr>
        <p:txBody>
          <a:bodyPr wrap="none" lIns="91416" tIns="45709" rIns="91416" bIns="45709"/>
          <a:lstStyle/>
          <a:p>
            <a:pPr fontAlgn="auto">
              <a:spcBef>
                <a:spcPts val="0"/>
              </a:spcBef>
              <a:spcAft>
                <a:spcPts val="0"/>
              </a:spcAft>
              <a:defRPr/>
            </a:pPr>
            <a:r>
              <a:rPr kumimoji="1" lang="en-US" sz="1000" b="1" dirty="0">
                <a:latin typeface="+mn-lt"/>
              </a:rPr>
              <a:t>|</a:t>
            </a:r>
          </a:p>
        </p:txBody>
      </p:sp>
      <p:sp>
        <p:nvSpPr>
          <p:cNvPr id="12" name="Rectangle 21"/>
          <p:cNvSpPr>
            <a:spLocks noChangeArrowheads="1"/>
          </p:cNvSpPr>
          <p:nvPr userDrawn="1"/>
        </p:nvSpPr>
        <p:spPr bwMode="auto">
          <a:xfrm>
            <a:off x="8116888" y="230188"/>
            <a:ext cx="455612" cy="246062"/>
          </a:xfrm>
          <a:prstGeom prst="rect">
            <a:avLst/>
          </a:prstGeom>
          <a:noFill/>
          <a:ln w="9525">
            <a:noFill/>
            <a:miter lim="800000"/>
            <a:headEnd/>
            <a:tailEnd/>
          </a:ln>
        </p:spPr>
        <p:txBody>
          <a:bodyPr lIns="91416" tIns="45709" rIns="91416" bIns="45709"/>
          <a:lstStyle/>
          <a:p>
            <a:pPr algn="r">
              <a:defRPr/>
            </a:pPr>
            <a:fld id="{E556CE51-1733-41A3-BA8F-A52267F22CDA}" type="slidenum">
              <a:rPr kumimoji="1" lang="de-CH" sz="1000"/>
              <a:pPr algn="r">
                <a:defRPr/>
              </a:pPr>
              <a:t>‹Nr.›</a:t>
            </a:fld>
            <a:endParaRPr kumimoji="1" lang="de-CH" sz="1000"/>
          </a:p>
        </p:txBody>
      </p:sp>
      <p:sp>
        <p:nvSpPr>
          <p:cNvPr id="13" name="Rectangle 17"/>
          <p:cNvSpPr>
            <a:spLocks noGrp="1" noChangeArrowheads="1"/>
          </p:cNvSpPr>
          <p:nvPr>
            <p:ph type="dt" sz="half" idx="10"/>
          </p:nvPr>
        </p:nvSpPr>
        <p:spPr>
          <a:xfrm>
            <a:off x="407584" y="6453188"/>
            <a:ext cx="3547730" cy="352425"/>
          </a:xfrm>
          <a:prstGeom prst="rect">
            <a:avLst/>
          </a:prstGeom>
        </p:spPr>
        <p:txBody>
          <a:bodyPr/>
          <a:lstStyle>
            <a:lvl1pPr>
              <a:defRPr dirty="0" smtClean="0"/>
            </a:lvl1pPr>
          </a:lstStyle>
          <a:p>
            <a:pPr>
              <a:defRPr/>
            </a:pPr>
            <a:r>
              <a:rPr lang="de-CH" dirty="0" smtClean="0"/>
              <a:t>M.-T. Rudolf von Rohr</a:t>
            </a:r>
            <a:endParaRPr lang="de-DE" dirty="0"/>
          </a:p>
        </p:txBody>
      </p:sp>
    </p:spTree>
    <p:extLst>
      <p:ext uri="{BB962C8B-B14F-4D97-AF65-F5344CB8AC3E}">
        <p14:creationId xmlns:p14="http://schemas.microsoft.com/office/powerpoint/2010/main" val="2607880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CH" smtClean="0"/>
              <a:t>Mastertitelformat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de-DE"/>
          </a:p>
        </p:txBody>
      </p:sp>
      <p:sp>
        <p:nvSpPr>
          <p:cNvPr id="4" name="Datumsplatzhalter 3"/>
          <p:cNvSpPr>
            <a:spLocks noGrp="1"/>
          </p:cNvSpPr>
          <p:nvPr>
            <p:ph type="dt" sz="half" idx="10"/>
          </p:nvPr>
        </p:nvSpPr>
        <p:spPr>
          <a:xfrm>
            <a:off x="457200" y="6356350"/>
            <a:ext cx="2133600" cy="365125"/>
          </a:xfrm>
          <a:prstGeom prst="rect">
            <a:avLst/>
          </a:prstGeom>
        </p:spPr>
        <p:txBody>
          <a:bodyPr/>
          <a:lstStyle/>
          <a:p>
            <a:r>
              <a:rPr lang="de-CH" smtClean="0"/>
              <a:t>M.Rudolf von Rohr, MA  University of Basle</a:t>
            </a:r>
            <a:endParaRPr lang="de-DE"/>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fld id="{9D523FD2-A321-8948-80A8-6C514FF905D2}" type="slidenum">
              <a:rPr lang="de-DE" smtClean="0"/>
              <a:pPr/>
              <a:t>‹Nr.›</a:t>
            </a:fld>
            <a:endParaRPr lang="de-DE"/>
          </a:p>
        </p:txBody>
      </p:sp>
    </p:spTree>
    <p:extLst>
      <p:ext uri="{BB962C8B-B14F-4D97-AF65-F5344CB8AC3E}">
        <p14:creationId xmlns:p14="http://schemas.microsoft.com/office/powerpoint/2010/main" val="4183409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5" name="Line 15"/>
          <p:cNvSpPr>
            <a:spLocks noChangeShapeType="1"/>
          </p:cNvSpPr>
          <p:nvPr userDrawn="1"/>
        </p:nvSpPr>
        <p:spPr bwMode="auto">
          <a:xfrm>
            <a:off x="717550" y="457200"/>
            <a:ext cx="7699375" cy="0"/>
          </a:xfrm>
          <a:prstGeom prst="line">
            <a:avLst/>
          </a:prstGeom>
          <a:noFill/>
          <a:ln w="9525">
            <a:solidFill>
              <a:schemeClr val="tx1"/>
            </a:solidFill>
            <a:round/>
            <a:headEnd/>
            <a:tailEnd/>
          </a:ln>
          <a:effectLst/>
        </p:spPr>
        <p:txBody>
          <a:bodyPr lIns="91434" tIns="45718" rIns="91434" bIns="45718"/>
          <a:lstStyle/>
          <a:p>
            <a:pPr fontAlgn="auto">
              <a:spcBef>
                <a:spcPts val="0"/>
              </a:spcBef>
              <a:spcAft>
                <a:spcPts val="0"/>
              </a:spcAft>
              <a:defRPr/>
            </a:pPr>
            <a:endParaRPr lang="de-CH" dirty="0">
              <a:latin typeface="+mn-lt"/>
            </a:endParaRPr>
          </a:p>
        </p:txBody>
      </p:sp>
      <p:pic>
        <p:nvPicPr>
          <p:cNvPr id="6" name="Picture 16" descr="Logo-Universitaet-Basel"/>
          <p:cNvPicPr>
            <a:picLocks noChangeAspect="1" noChangeArrowheads="1"/>
          </p:cNvPicPr>
          <p:nvPr userDrawn="1"/>
        </p:nvPicPr>
        <p:blipFill>
          <a:blip r:embed="rId2" cstate="print"/>
          <a:srcRect/>
          <a:stretch>
            <a:fillRect/>
          </a:stretch>
        </p:blipFill>
        <p:spPr bwMode="auto">
          <a:xfrm>
            <a:off x="712788" y="238125"/>
            <a:ext cx="2159000" cy="149225"/>
          </a:xfrm>
          <a:prstGeom prst="rect">
            <a:avLst/>
          </a:prstGeom>
          <a:noFill/>
          <a:ln w="9525">
            <a:noFill/>
            <a:miter lim="800000"/>
            <a:headEnd/>
            <a:tailEnd/>
          </a:ln>
        </p:spPr>
      </p:pic>
      <p:pic>
        <p:nvPicPr>
          <p:cNvPr id="7" name="Picture 14" descr="Signet-Universitaet-Basel"/>
          <p:cNvPicPr>
            <a:picLocks noChangeAspect="1" noChangeArrowheads="1"/>
          </p:cNvPicPr>
          <p:nvPr userDrawn="1"/>
        </p:nvPicPr>
        <p:blipFill>
          <a:blip r:embed="rId3" cstate="print"/>
          <a:srcRect/>
          <a:stretch>
            <a:fillRect/>
          </a:stretch>
        </p:blipFill>
        <p:spPr bwMode="auto">
          <a:xfrm>
            <a:off x="4500563" y="6237288"/>
            <a:ext cx="358775" cy="501650"/>
          </a:xfrm>
          <a:prstGeom prst="rect">
            <a:avLst/>
          </a:prstGeom>
          <a:noFill/>
          <a:ln w="9525">
            <a:noFill/>
            <a:miter lim="800000"/>
            <a:headEnd/>
            <a:tailEnd/>
          </a:ln>
        </p:spPr>
      </p:pic>
      <p:sp>
        <p:nvSpPr>
          <p:cNvPr id="8" name="Rectangle 20"/>
          <p:cNvSpPr>
            <a:spLocks noChangeArrowheads="1"/>
          </p:cNvSpPr>
          <p:nvPr userDrawn="1"/>
        </p:nvSpPr>
        <p:spPr bwMode="auto">
          <a:xfrm>
            <a:off x="7418388" y="230188"/>
            <a:ext cx="825500" cy="149225"/>
          </a:xfrm>
          <a:prstGeom prst="rect">
            <a:avLst/>
          </a:prstGeom>
          <a:noFill/>
          <a:ln w="9525">
            <a:noFill/>
            <a:miter lim="800000"/>
            <a:headEnd/>
            <a:tailEnd/>
          </a:ln>
        </p:spPr>
        <p:txBody>
          <a:bodyPr lIns="91416" tIns="45709" rIns="91416" bIns="45709"/>
          <a:lstStyle/>
          <a:p>
            <a:pPr>
              <a:defRPr/>
            </a:pPr>
            <a:fld id="{6016E007-8BA8-4FCA-BEC6-51D069A5E322}" type="datetime1">
              <a:rPr lang="de-CH" sz="1000"/>
              <a:pPr>
                <a:defRPr/>
              </a:pPr>
              <a:t>25.11.2013</a:t>
            </a:fld>
            <a:endParaRPr lang="de-CH" sz="1000"/>
          </a:p>
        </p:txBody>
      </p:sp>
      <p:sp>
        <p:nvSpPr>
          <p:cNvPr id="9" name="Text Box 22"/>
          <p:cNvSpPr txBox="1">
            <a:spLocks noChangeArrowheads="1"/>
          </p:cNvSpPr>
          <p:nvPr userDrawn="1"/>
        </p:nvSpPr>
        <p:spPr bwMode="auto">
          <a:xfrm>
            <a:off x="8107363" y="227013"/>
            <a:ext cx="212725" cy="147637"/>
          </a:xfrm>
          <a:prstGeom prst="rect">
            <a:avLst/>
          </a:prstGeom>
          <a:noFill/>
          <a:ln w="9525">
            <a:noFill/>
            <a:miter lim="800000"/>
            <a:headEnd/>
            <a:tailEnd/>
          </a:ln>
        </p:spPr>
        <p:txBody>
          <a:bodyPr wrap="none" lIns="91416" tIns="45709" rIns="91416" bIns="45709"/>
          <a:lstStyle/>
          <a:p>
            <a:pPr fontAlgn="auto">
              <a:spcBef>
                <a:spcPts val="0"/>
              </a:spcBef>
              <a:spcAft>
                <a:spcPts val="0"/>
              </a:spcAft>
              <a:defRPr/>
            </a:pPr>
            <a:r>
              <a:rPr kumimoji="1" lang="en-US" sz="1000" b="1" dirty="0">
                <a:latin typeface="+mn-lt"/>
              </a:rPr>
              <a:t>|</a:t>
            </a:r>
          </a:p>
        </p:txBody>
      </p:sp>
      <p:sp>
        <p:nvSpPr>
          <p:cNvPr id="10" name="Rectangle 21"/>
          <p:cNvSpPr>
            <a:spLocks noChangeArrowheads="1"/>
          </p:cNvSpPr>
          <p:nvPr userDrawn="1"/>
        </p:nvSpPr>
        <p:spPr bwMode="auto">
          <a:xfrm>
            <a:off x="8116888" y="230188"/>
            <a:ext cx="455612" cy="246062"/>
          </a:xfrm>
          <a:prstGeom prst="rect">
            <a:avLst/>
          </a:prstGeom>
          <a:noFill/>
          <a:ln w="9525">
            <a:noFill/>
            <a:miter lim="800000"/>
            <a:headEnd/>
            <a:tailEnd/>
          </a:ln>
        </p:spPr>
        <p:txBody>
          <a:bodyPr lIns="91416" tIns="45709" rIns="91416" bIns="45709"/>
          <a:lstStyle/>
          <a:p>
            <a:pPr algn="r">
              <a:defRPr/>
            </a:pPr>
            <a:fld id="{E556CE51-1733-41A3-BA8F-A52267F22CDA}" type="slidenum">
              <a:rPr kumimoji="1" lang="de-CH" sz="1000"/>
              <a:pPr algn="r">
                <a:defRPr/>
              </a:pPr>
              <a:t>‹Nr.›</a:t>
            </a:fld>
            <a:endParaRPr kumimoji="1" lang="de-CH" sz="1000"/>
          </a:p>
        </p:txBody>
      </p:sp>
      <p:sp>
        <p:nvSpPr>
          <p:cNvPr id="11" name="Rectangle 17"/>
          <p:cNvSpPr>
            <a:spLocks noGrp="1" noChangeArrowheads="1"/>
          </p:cNvSpPr>
          <p:nvPr>
            <p:ph type="dt" sz="half" idx="10"/>
          </p:nvPr>
        </p:nvSpPr>
        <p:spPr>
          <a:xfrm>
            <a:off x="407584" y="6453188"/>
            <a:ext cx="3547730" cy="352425"/>
          </a:xfrm>
          <a:prstGeom prst="rect">
            <a:avLst/>
          </a:prstGeom>
        </p:spPr>
        <p:txBody>
          <a:bodyPr/>
          <a:lstStyle>
            <a:lvl1pPr>
              <a:defRPr dirty="0" smtClean="0"/>
            </a:lvl1pPr>
          </a:lstStyle>
          <a:p>
            <a:pPr>
              <a:defRPr/>
            </a:pPr>
            <a:r>
              <a:rPr lang="de-CH" dirty="0" smtClean="0"/>
              <a:t>M.-T. Rudolf von Rohr</a:t>
            </a:r>
            <a:endParaRPr lang="de-DE" dirty="0"/>
          </a:p>
        </p:txBody>
      </p:sp>
    </p:spTree>
    <p:extLst>
      <p:ext uri="{BB962C8B-B14F-4D97-AF65-F5344CB8AC3E}">
        <p14:creationId xmlns:p14="http://schemas.microsoft.com/office/powerpoint/2010/main" val="4853190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01768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language-health-online.unibas.ch/" TargetMode="External"/><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umsplatzhalter 4"/>
          <p:cNvSpPr>
            <a:spLocks noGrp="1"/>
          </p:cNvSpPr>
          <p:nvPr>
            <p:ph type="dt" sz="half" idx="10"/>
          </p:nvPr>
        </p:nvSpPr>
        <p:spPr>
          <a:xfrm>
            <a:off x="0" y="4385331"/>
            <a:ext cx="9144000" cy="1433850"/>
          </a:xfrm>
          <a:prstGeom prst="rect">
            <a:avLst/>
          </a:prstGeom>
        </p:spPr>
        <p:txBody>
          <a:bodyPr/>
          <a:lstStyle/>
          <a:p>
            <a:pPr algn="ctr"/>
            <a:r>
              <a:rPr lang="en-US" sz="2600" b="1" dirty="0" smtClean="0"/>
              <a:t>Franziska Thurnherr, MA  </a:t>
            </a:r>
          </a:p>
          <a:p>
            <a:pPr algn="ctr"/>
            <a:r>
              <a:rPr lang="en-US" sz="2600" b="1" dirty="0" smtClean="0"/>
              <a:t>University of Basel, Switzerland</a:t>
            </a:r>
          </a:p>
          <a:p>
            <a:pPr algn="ctr"/>
            <a:r>
              <a:rPr lang="en-US" sz="2600" b="1" dirty="0" smtClean="0"/>
              <a:t> “Digital Humanities” SAGW 2013, Bern</a:t>
            </a:r>
            <a:endParaRPr lang="en-US" sz="2600" b="1" dirty="0"/>
          </a:p>
        </p:txBody>
      </p:sp>
      <p:sp>
        <p:nvSpPr>
          <p:cNvPr id="2" name="Titel 1"/>
          <p:cNvSpPr>
            <a:spLocks noGrp="1"/>
          </p:cNvSpPr>
          <p:nvPr>
            <p:ph type="ctrTitle" idx="4294967295"/>
          </p:nvPr>
        </p:nvSpPr>
        <p:spPr>
          <a:xfrm>
            <a:off x="0" y="1370012"/>
            <a:ext cx="9144000" cy="2009775"/>
          </a:xfrm>
          <a:prstGeom prst="rect">
            <a:avLst/>
          </a:prstGeom>
        </p:spPr>
        <p:txBody>
          <a:bodyPr>
            <a:noAutofit/>
          </a:bodyPr>
          <a:lstStyle/>
          <a:p>
            <a:r>
              <a:rPr lang="en-US" sz="4000" b="1" dirty="0" smtClean="0"/>
              <a:t>Relational Work </a:t>
            </a:r>
            <a:br>
              <a:rPr lang="en-US" sz="4000" b="1" dirty="0" smtClean="0"/>
            </a:br>
            <a:r>
              <a:rPr lang="en-US" sz="4000" b="1" dirty="0" smtClean="0"/>
              <a:t>and Identity Construction in </a:t>
            </a:r>
            <a:br>
              <a:rPr lang="en-US" sz="4000" b="1" dirty="0" smtClean="0"/>
            </a:br>
            <a:r>
              <a:rPr lang="en-US" sz="4000" b="1" dirty="0" smtClean="0"/>
              <a:t>Email Counseling</a:t>
            </a:r>
            <a:br>
              <a:rPr lang="en-US" sz="4000" b="1" dirty="0" smtClean="0"/>
            </a:br>
            <a:endParaRPr lang="en-US" sz="4000" b="1" dirty="0"/>
          </a:p>
        </p:txBody>
      </p:sp>
      <p:pic>
        <p:nvPicPr>
          <p:cNvPr id="7" name="Picture 3" descr="C:\Users\thufra00\AppData\Local\Microsoft\Windows\Temporary Internet Files\Content.Outlook\PJ9KLFPO\HPSL-Logo-rot.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11423" y="5860858"/>
            <a:ext cx="1080120" cy="7765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Screen shot 2013-11-24 at 3.25.25 PM.png"/>
          <p:cNvPicPr>
            <a:picLocks noChangeAspect="1"/>
          </p:cNvPicPr>
          <p:nvPr/>
        </p:nvPicPr>
        <p:blipFill>
          <a:blip r:embed="rId4"/>
          <a:stretch>
            <a:fillRect/>
          </a:stretch>
        </p:blipFill>
        <p:spPr>
          <a:xfrm>
            <a:off x="396918" y="6110356"/>
            <a:ext cx="3175345" cy="527006"/>
          </a:xfrm>
          <a:prstGeom prst="rect">
            <a:avLst/>
          </a:prstGeom>
        </p:spPr>
      </p:pic>
    </p:spTree>
    <p:extLst>
      <p:ext uri="{BB962C8B-B14F-4D97-AF65-F5344CB8AC3E}">
        <p14:creationId xmlns:p14="http://schemas.microsoft.com/office/powerpoint/2010/main" val="18371195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7. Selected References</a:t>
            </a:r>
            <a:endParaRPr lang="en-US" sz="4000" dirty="0"/>
          </a:p>
        </p:txBody>
      </p:sp>
      <p:sp>
        <p:nvSpPr>
          <p:cNvPr id="3" name="Inhaltsplatzhalter 2"/>
          <p:cNvSpPr>
            <a:spLocks noGrp="1"/>
          </p:cNvSpPr>
          <p:nvPr>
            <p:ph idx="4294967295"/>
          </p:nvPr>
        </p:nvSpPr>
        <p:spPr>
          <a:xfrm>
            <a:off x="596900" y="1270153"/>
            <a:ext cx="8229600" cy="4735359"/>
          </a:xfrm>
          <a:prstGeom prst="rect">
            <a:avLst/>
          </a:prstGeom>
        </p:spPr>
        <p:txBody>
          <a:bodyPr>
            <a:normAutofit fontScale="70000" lnSpcReduction="20000"/>
          </a:bodyPr>
          <a:lstStyle/>
          <a:p>
            <a:pPr marL="0" indent="0">
              <a:buNone/>
            </a:pPr>
            <a:r>
              <a:rPr lang="en-US" dirty="0" err="1" smtClean="0"/>
              <a:t>Bucholtz</a:t>
            </a:r>
            <a:r>
              <a:rPr lang="en-US" dirty="0" smtClean="0"/>
              <a:t>, M. and K. Hall (2005). “Identity and interaction: A sociocultural linguistic approach.” Discourse Studies 7(4-5): 585-614. </a:t>
            </a:r>
            <a:endParaRPr lang="en-US" dirty="0" smtClean="0"/>
          </a:p>
          <a:p>
            <a:pPr marL="0" indent="0">
              <a:buNone/>
            </a:pPr>
            <a:r>
              <a:rPr lang="en-US" dirty="0" smtClean="0"/>
              <a:t>Locher, M.A. (2006). Advice Online. Advice-giving in an American Internet Health Column. Amsterdam, John </a:t>
            </a:r>
            <a:r>
              <a:rPr lang="en-US" dirty="0" err="1" smtClean="0"/>
              <a:t>Benjamins</a:t>
            </a:r>
            <a:r>
              <a:rPr lang="en-US" dirty="0" smtClean="0"/>
              <a:t>. </a:t>
            </a:r>
          </a:p>
          <a:p>
            <a:pPr marL="0" indent="0">
              <a:buNone/>
            </a:pPr>
            <a:r>
              <a:rPr lang="en-US" dirty="0" smtClean="0"/>
              <a:t>Locher, M.A. and S. L. Graham, Eds. (2010). Interpersonal Pragmatics. Handbooks of Pragmatics. Berlin, Mouton. </a:t>
            </a:r>
            <a:endParaRPr lang="en-US" dirty="0" smtClean="0"/>
          </a:p>
          <a:p>
            <a:pPr marL="0" indent="0">
              <a:buNone/>
            </a:pPr>
            <a:r>
              <a:rPr lang="en-US" dirty="0" err="1" smtClean="0"/>
              <a:t>Krupnick</a:t>
            </a:r>
            <a:r>
              <a:rPr lang="en-US" dirty="0" smtClean="0"/>
              <a:t>, J. L., et al. (1996). “The role of the therapeutic alliance in psychotherapy and pharmacotherapy outcome. Findings in the National Institute of Mental Health Treatment of Depression Collaborative Research Program.” Journal of Consulting and Clinical Psychology 64(3): 532-539. </a:t>
            </a:r>
          </a:p>
          <a:p>
            <a:pPr marL="0" indent="0">
              <a:buNone/>
            </a:pPr>
            <a:r>
              <a:rPr lang="en-US" dirty="0" smtClean="0"/>
              <a:t>Richardson, K. P. (2005). Internet Discourse and Health Debates. New York, Palgrave, Macmillan. </a:t>
            </a:r>
          </a:p>
          <a:p>
            <a:pPr marL="0" indent="0">
              <a:buNone/>
            </a:pPr>
            <a:r>
              <a:rPr lang="en-US" dirty="0" smtClean="0"/>
              <a:t>Schulz, P. </a:t>
            </a:r>
            <a:r>
              <a:rPr lang="en-US" dirty="0" smtClean="0"/>
              <a:t>J. and S. </a:t>
            </a:r>
            <a:r>
              <a:rPr lang="en-US" dirty="0" err="1" smtClean="0"/>
              <a:t>Rubinelli</a:t>
            </a:r>
            <a:r>
              <a:rPr lang="en-US" dirty="0" smtClean="0"/>
              <a:t> (2010). “Internet-enhanced health communication.” Social Semiotics 20(1): 3-7. </a:t>
            </a:r>
            <a:endParaRPr lang="en-US" dirty="0" smtClean="0"/>
          </a:p>
          <a:p>
            <a:pPr marL="0" indent="0">
              <a:buNone/>
            </a:pPr>
            <a:endParaRPr lang="en-US" dirty="0" smtClean="0"/>
          </a:p>
        </p:txBody>
      </p:sp>
      <p:pic>
        <p:nvPicPr>
          <p:cNvPr id="4" name="Picture 3" descr="Screen shot 2013-11-24 at 3.25.25 PM.png"/>
          <p:cNvPicPr>
            <a:picLocks noChangeAspect="1"/>
          </p:cNvPicPr>
          <p:nvPr/>
        </p:nvPicPr>
        <p:blipFill>
          <a:blip r:embed="rId3"/>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4"/>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5"/>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5318934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450057" y="508000"/>
            <a:ext cx="8539162" cy="1143000"/>
          </a:xfrm>
          <a:prstGeom prst="rect">
            <a:avLst/>
          </a:prstGeom>
        </p:spPr>
        <p:txBody>
          <a:bodyPr>
            <a:normAutofit fontScale="90000"/>
          </a:bodyPr>
          <a:lstStyle/>
          <a:p>
            <a:pPr algn="l"/>
            <a:r>
              <a:rPr lang="en-US" sz="4000" dirty="0" smtClean="0"/>
              <a:t>SNF-Project “Language and Health Online” </a:t>
            </a:r>
            <a:br>
              <a:rPr lang="en-US" sz="4000" dirty="0" smtClean="0"/>
            </a:br>
            <a:endParaRPr lang="en-US" sz="4000" dirty="0"/>
          </a:p>
        </p:txBody>
      </p:sp>
      <p:sp>
        <p:nvSpPr>
          <p:cNvPr id="3" name="Inhaltsplatzhalter 2"/>
          <p:cNvSpPr>
            <a:spLocks noGrp="1"/>
          </p:cNvSpPr>
          <p:nvPr>
            <p:ph idx="4294967295"/>
          </p:nvPr>
        </p:nvSpPr>
        <p:spPr>
          <a:xfrm>
            <a:off x="604838" y="4023519"/>
            <a:ext cx="8229600" cy="5440362"/>
          </a:xfrm>
          <a:prstGeom prst="rect">
            <a:avLst/>
          </a:prstGeom>
        </p:spPr>
        <p:txBody>
          <a:bodyPr>
            <a:normAutofit/>
          </a:bodyPr>
          <a:lstStyle/>
          <a:p>
            <a:pPr marL="514350" indent="-514350">
              <a:buNone/>
            </a:pPr>
            <a:r>
              <a:rPr lang="en-US" dirty="0" smtClean="0">
                <a:hlinkClick r:id="rId3"/>
              </a:rPr>
              <a:t>http://language-health-online.unibas.ch</a:t>
            </a:r>
            <a:endParaRPr lang="en-US" dirty="0"/>
          </a:p>
          <a:p>
            <a:pPr marL="514350" indent="-514350">
              <a:buNone/>
            </a:pPr>
            <a:endParaRPr lang="en-US" sz="1400" dirty="0" smtClean="0"/>
          </a:p>
          <a:p>
            <a:pPr marL="514350" indent="-514350">
              <a:buNone/>
            </a:pPr>
            <a:r>
              <a:rPr lang="en-US" dirty="0" smtClean="0"/>
              <a:t>- Persuasion in Smoking Cessation Online</a:t>
            </a:r>
          </a:p>
          <a:p>
            <a:pPr marL="514350" indent="-514350">
              <a:buNone/>
            </a:pPr>
            <a:r>
              <a:rPr lang="en-US" dirty="0" smtClean="0"/>
              <a:t>- Relational Work in Email Counseling</a:t>
            </a:r>
          </a:p>
        </p:txBody>
      </p:sp>
      <p:pic>
        <p:nvPicPr>
          <p:cNvPr id="4" name="Picture 3" descr="Screen shot 2013-11-24 at 3.25.25 PM.png"/>
          <p:cNvPicPr>
            <a:picLocks noChangeAspect="1"/>
          </p:cNvPicPr>
          <p:nvPr/>
        </p:nvPicPr>
        <p:blipFill>
          <a:blip r:embed="rId4"/>
          <a:stretch>
            <a:fillRect/>
          </a:stretch>
        </p:blipFill>
        <p:spPr>
          <a:xfrm>
            <a:off x="396918" y="6110356"/>
            <a:ext cx="3175345" cy="527006"/>
          </a:xfrm>
          <a:prstGeom prst="rect">
            <a:avLst/>
          </a:prstGeom>
        </p:spPr>
      </p:pic>
      <p:pic>
        <p:nvPicPr>
          <p:cNvPr id="7" name="Picture 6" descr="Screen shot 2013-11-24 at 3.47.42 PM.png"/>
          <p:cNvPicPr>
            <a:picLocks noChangeAspect="1"/>
          </p:cNvPicPr>
          <p:nvPr/>
        </p:nvPicPr>
        <p:blipFill>
          <a:blip r:embed="rId5"/>
          <a:stretch>
            <a:fillRect/>
          </a:stretch>
        </p:blipFill>
        <p:spPr>
          <a:xfrm>
            <a:off x="4419600" y="6096000"/>
            <a:ext cx="584200" cy="647700"/>
          </a:xfrm>
          <a:prstGeom prst="rect">
            <a:avLst/>
          </a:prstGeom>
        </p:spPr>
      </p:pic>
      <p:pic>
        <p:nvPicPr>
          <p:cNvPr id="9" name="Picture 2" descr="http://urz.unibas.ch/files/documents/unilogoschwarz.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602175" y="3435068"/>
            <a:ext cx="2714703" cy="3785071"/>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urz.unibas.ch/files/documents/unilogoschwarz.gif"/>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6754575" y="3587468"/>
            <a:ext cx="2714703" cy="3785071"/>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Screen shot 2013-11-24 at 3.52.48 PM.png"/>
          <p:cNvPicPr>
            <a:picLocks noChangeAspect="1"/>
          </p:cNvPicPr>
          <p:nvPr/>
        </p:nvPicPr>
        <p:blipFill>
          <a:blip r:embed="rId7"/>
          <a:stretch>
            <a:fillRect/>
          </a:stretch>
        </p:blipFill>
        <p:spPr>
          <a:xfrm>
            <a:off x="8357605" y="6005512"/>
            <a:ext cx="549202" cy="738188"/>
          </a:xfrm>
          <a:prstGeom prst="rect">
            <a:avLst/>
          </a:prstGeom>
        </p:spPr>
      </p:pic>
      <p:pic>
        <p:nvPicPr>
          <p:cNvPr id="10" name="Picture 12" descr="Macintosh HD:Users:franziskathurnherr:Desktop:Screen shot 2012-11-22 at 1.43.18 PM.png"/>
          <p:cNvPicPr/>
          <p:nvPr/>
        </p:nvPicPr>
        <p:blipFill>
          <a:blip r:embed="rId8">
            <a:extLst>
              <a:ext uri="{28A0092B-C50C-407E-A947-70E740481C1C}">
                <a14:useLocalDpi xmlns:a14="http://schemas.microsoft.com/office/drawing/2010/main" val="0"/>
              </a:ext>
            </a:extLst>
          </a:blip>
          <a:srcRect/>
          <a:stretch>
            <a:fillRect/>
          </a:stretch>
        </p:blipFill>
        <p:spPr bwMode="auto">
          <a:xfrm>
            <a:off x="604838" y="1089161"/>
            <a:ext cx="6703852" cy="3049541"/>
          </a:xfrm>
          <a:prstGeom prst="rect">
            <a:avLst/>
          </a:prstGeom>
          <a:noFill/>
          <a:ln>
            <a:noFill/>
          </a:ln>
        </p:spPr>
      </p:pic>
    </p:spTree>
    <p:extLst>
      <p:ext uri="{BB962C8B-B14F-4D97-AF65-F5344CB8AC3E}">
        <p14:creationId xmlns:p14="http://schemas.microsoft.com/office/powerpoint/2010/main" val="20879432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1. Introduction</a:t>
            </a:r>
            <a:endParaRPr lang="en-US" sz="4000" dirty="0"/>
          </a:p>
        </p:txBody>
      </p:sp>
      <p:pic>
        <p:nvPicPr>
          <p:cNvPr id="4" name="Picture 3" descr="Screen shot 2013-11-24 at 3.25.25 PM.png"/>
          <p:cNvPicPr>
            <a:picLocks noChangeAspect="1"/>
          </p:cNvPicPr>
          <p:nvPr/>
        </p:nvPicPr>
        <p:blipFill>
          <a:blip r:embed="rId2"/>
          <a:stretch>
            <a:fillRect/>
          </a:stretch>
        </p:blipFill>
        <p:spPr>
          <a:xfrm>
            <a:off x="396918" y="6110356"/>
            <a:ext cx="3175345" cy="527006"/>
          </a:xfrm>
          <a:prstGeom prst="rect">
            <a:avLst/>
          </a:prstGeom>
        </p:spPr>
      </p:pic>
      <p:graphicFrame>
        <p:nvGraphicFramePr>
          <p:cNvPr id="6" name="Diagram 5"/>
          <p:cNvGraphicFramePr/>
          <p:nvPr>
            <p:extLst>
              <p:ext uri="{D42A27DB-BD31-4B8C-83A1-F6EECF244321}">
                <p14:modId xmlns:p14="http://schemas.microsoft.com/office/powerpoint/2010/main" val="1744181712"/>
              </p:ext>
            </p:extLst>
          </p:nvPr>
        </p:nvGraphicFramePr>
        <p:xfrm>
          <a:off x="396917" y="1397000"/>
          <a:ext cx="7898671" cy="47133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descr="Screen shot 2013-11-24 at 3.47.42 PM.png"/>
          <p:cNvPicPr>
            <a:picLocks noChangeAspect="1"/>
          </p:cNvPicPr>
          <p:nvPr/>
        </p:nvPicPr>
        <p:blipFill>
          <a:blip r:embed="rId8"/>
          <a:stretch>
            <a:fillRect/>
          </a:stretch>
        </p:blipFill>
        <p:spPr>
          <a:xfrm>
            <a:off x="4419600" y="6210300"/>
            <a:ext cx="584200" cy="647700"/>
          </a:xfrm>
          <a:prstGeom prst="rect">
            <a:avLst/>
          </a:prstGeom>
        </p:spPr>
      </p:pic>
      <p:pic>
        <p:nvPicPr>
          <p:cNvPr id="9" name="Picture 8" descr="Screen shot 2013-11-24 at 3.52.48 PM.png"/>
          <p:cNvPicPr>
            <a:picLocks noChangeAspect="1"/>
          </p:cNvPicPr>
          <p:nvPr/>
        </p:nvPicPr>
        <p:blipFill>
          <a:blip r:embed="rId9"/>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4539540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2. Background</a:t>
            </a:r>
            <a:endParaRPr lang="en-US" sz="4000" dirty="0"/>
          </a:p>
        </p:txBody>
      </p:sp>
      <p:sp>
        <p:nvSpPr>
          <p:cNvPr id="3" name="Inhaltsplatzhalter 2"/>
          <p:cNvSpPr>
            <a:spLocks noGrp="1"/>
          </p:cNvSpPr>
          <p:nvPr>
            <p:ph idx="4294967295"/>
          </p:nvPr>
        </p:nvSpPr>
        <p:spPr>
          <a:xfrm>
            <a:off x="604838" y="1417638"/>
            <a:ext cx="8229600" cy="5440362"/>
          </a:xfrm>
          <a:prstGeom prst="rect">
            <a:avLst/>
          </a:prstGeom>
        </p:spPr>
        <p:txBody>
          <a:bodyPr>
            <a:normAutofit/>
          </a:bodyPr>
          <a:lstStyle/>
          <a:p>
            <a:pPr marL="0" indent="0">
              <a:buNone/>
            </a:pPr>
            <a:r>
              <a:rPr lang="en-US" dirty="0" smtClean="0"/>
              <a:t>Investigating </a:t>
            </a:r>
            <a:r>
              <a:rPr lang="en-US" b="1" dirty="0" smtClean="0"/>
              <a:t>how</a:t>
            </a:r>
            <a:r>
              <a:rPr lang="en-US" dirty="0" smtClean="0"/>
              <a:t> the relationship between the client and the therapist is established and maintained through the use of written language in emails. </a:t>
            </a:r>
          </a:p>
          <a:p>
            <a:pPr marL="0" indent="0">
              <a:buNone/>
            </a:pPr>
            <a:endParaRPr lang="en-US" dirty="0" smtClean="0"/>
          </a:p>
          <a:p>
            <a:pPr>
              <a:buFont typeface="Symbol" panose="05050102010706020507" pitchFamily="18" charset="2"/>
              <a:buChar char="Þ"/>
            </a:pPr>
            <a:r>
              <a:rPr lang="en-US" dirty="0" smtClean="0"/>
              <a:t> Identity Construction</a:t>
            </a:r>
          </a:p>
          <a:p>
            <a:pPr>
              <a:buFont typeface="Symbol" panose="05050102010706020507" pitchFamily="18" charset="2"/>
              <a:buChar char="Þ"/>
            </a:pPr>
            <a:r>
              <a:rPr lang="en-US" dirty="0" smtClean="0"/>
              <a:t> Relational work</a:t>
            </a:r>
          </a:p>
          <a:p>
            <a:pPr>
              <a:buFont typeface="Symbol" panose="05050102010706020507" pitchFamily="18" charset="2"/>
              <a:buChar char="Þ"/>
            </a:pPr>
            <a:endParaRPr lang="en-US" dirty="0"/>
          </a:p>
          <a:p>
            <a:pPr marL="0" indent="0">
              <a:buNone/>
            </a:pPr>
            <a:r>
              <a:rPr lang="en-US" dirty="0" smtClean="0"/>
              <a:t> </a:t>
            </a:r>
          </a:p>
        </p:txBody>
      </p:sp>
      <p:pic>
        <p:nvPicPr>
          <p:cNvPr id="4" name="Picture 3" descr="Screen shot 2013-11-24 at 3.25.25 PM.png"/>
          <p:cNvPicPr>
            <a:picLocks noChangeAspect="1"/>
          </p:cNvPicPr>
          <p:nvPr/>
        </p:nvPicPr>
        <p:blipFill>
          <a:blip r:embed="rId3"/>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4"/>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5"/>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6231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3. Research Questions</a:t>
            </a:r>
            <a:endParaRPr lang="en-US" sz="4000" dirty="0"/>
          </a:p>
        </p:txBody>
      </p:sp>
      <p:sp>
        <p:nvSpPr>
          <p:cNvPr id="3" name="Inhaltsplatzhalter 2"/>
          <p:cNvSpPr>
            <a:spLocks noGrp="1"/>
          </p:cNvSpPr>
          <p:nvPr>
            <p:ph idx="4294967295"/>
          </p:nvPr>
        </p:nvSpPr>
        <p:spPr>
          <a:xfrm>
            <a:off x="604838" y="1169988"/>
            <a:ext cx="8229600" cy="5197475"/>
          </a:xfrm>
          <a:prstGeom prst="rect">
            <a:avLst/>
          </a:prstGeom>
        </p:spPr>
        <p:txBody>
          <a:bodyPr anchor="t">
            <a:normAutofit fontScale="92500" lnSpcReduction="20000"/>
          </a:bodyPr>
          <a:lstStyle/>
          <a:p>
            <a:pPr marL="514350" indent="-514350">
              <a:buFontTx/>
              <a:buChar char="-"/>
            </a:pPr>
            <a:r>
              <a:rPr lang="en-US" sz="3000" dirty="0" smtClean="0"/>
              <a:t>What are the medium characteristics of email counseling?</a:t>
            </a:r>
          </a:p>
          <a:p>
            <a:pPr marL="514350" indent="26988">
              <a:buNone/>
            </a:pPr>
            <a:r>
              <a:rPr lang="en-US" sz="2400" dirty="0" smtClean="0"/>
              <a:t>(e.g. header, copy-paste function)</a:t>
            </a:r>
          </a:p>
          <a:p>
            <a:pPr marL="514350" indent="-514350">
              <a:buFontTx/>
              <a:buChar char="-"/>
            </a:pPr>
            <a:r>
              <a:rPr lang="en-US" sz="3000" dirty="0" smtClean="0"/>
              <a:t>What activities (discursive moves) can be found in the practice?</a:t>
            </a:r>
          </a:p>
          <a:p>
            <a:pPr marL="514350" indent="26988">
              <a:buNone/>
            </a:pPr>
            <a:r>
              <a:rPr lang="en-US" sz="2378" dirty="0" smtClean="0"/>
              <a:t>(e.g. problem statement, greeting, request for information)  </a:t>
            </a:r>
          </a:p>
          <a:p>
            <a:pPr marL="514350" indent="-514350">
              <a:buFontTx/>
              <a:buChar char="-"/>
            </a:pPr>
            <a:r>
              <a:rPr lang="en-US" sz="3000" dirty="0" smtClean="0"/>
              <a:t>What kind of relational work is used?</a:t>
            </a:r>
          </a:p>
          <a:p>
            <a:pPr marL="514350" indent="26988">
              <a:buNone/>
            </a:pPr>
            <a:r>
              <a:rPr lang="en-US" sz="2378" dirty="0" smtClean="0"/>
              <a:t>(e.g. bonding, </a:t>
            </a:r>
            <a:r>
              <a:rPr lang="en-US" sz="2378" dirty="0" smtClean="0"/>
              <a:t>empathizing</a:t>
            </a:r>
            <a:r>
              <a:rPr lang="en-US" sz="2378" dirty="0" smtClean="0"/>
              <a:t>)</a:t>
            </a:r>
            <a:endParaRPr lang="en-US" sz="2378" dirty="0" smtClean="0"/>
          </a:p>
          <a:p>
            <a:pPr marL="514350" indent="-514350">
              <a:buFontTx/>
              <a:buChar char="-"/>
            </a:pPr>
            <a:r>
              <a:rPr lang="en-US" sz="3000" dirty="0" smtClean="0"/>
              <a:t>How are the participants constructing their identities?</a:t>
            </a:r>
          </a:p>
          <a:p>
            <a:pPr marL="514350" indent="-514350">
              <a:buFontTx/>
              <a:buChar char="-"/>
            </a:pPr>
            <a:r>
              <a:rPr lang="en-US" sz="3000" dirty="0" smtClean="0"/>
              <a:t>What strategies concerning relational work and identity construction seem to enhance the relationship? </a:t>
            </a:r>
          </a:p>
        </p:txBody>
      </p:sp>
      <p:pic>
        <p:nvPicPr>
          <p:cNvPr id="4" name="Picture 3" descr="Screen shot 2013-11-24 at 3.25.25 PM.png"/>
          <p:cNvPicPr>
            <a:picLocks noChangeAspect="1"/>
          </p:cNvPicPr>
          <p:nvPr/>
        </p:nvPicPr>
        <p:blipFill>
          <a:blip r:embed="rId3"/>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4"/>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5"/>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923303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4. Data / Methodology</a:t>
            </a:r>
            <a:endParaRPr lang="en-US" sz="4000" dirty="0"/>
          </a:p>
        </p:txBody>
      </p:sp>
      <p:sp>
        <p:nvSpPr>
          <p:cNvPr id="3" name="Inhaltsplatzhalter 2"/>
          <p:cNvSpPr>
            <a:spLocks noGrp="1"/>
          </p:cNvSpPr>
          <p:nvPr>
            <p:ph idx="4294967295"/>
          </p:nvPr>
        </p:nvSpPr>
        <p:spPr>
          <a:xfrm>
            <a:off x="604838" y="1417638"/>
            <a:ext cx="8229600" cy="4792662"/>
          </a:xfrm>
          <a:prstGeom prst="rect">
            <a:avLst/>
          </a:prstGeom>
        </p:spPr>
        <p:txBody>
          <a:bodyPr>
            <a:normAutofit fontScale="85000" lnSpcReduction="20000"/>
          </a:bodyPr>
          <a:lstStyle/>
          <a:p>
            <a:pPr marL="439738" indent="-439738">
              <a:buFontTx/>
              <a:buChar char="-"/>
            </a:pPr>
            <a:r>
              <a:rPr lang="en-US" dirty="0" smtClean="0"/>
              <a:t>Discourse Analysis =&gt; close, qualitative reading of texts to find structural patterns of language use</a:t>
            </a:r>
          </a:p>
          <a:p>
            <a:pPr marL="439738" indent="-439738">
              <a:buNone/>
            </a:pPr>
            <a:endParaRPr lang="en-US" dirty="0" smtClean="0"/>
          </a:p>
          <a:p>
            <a:pPr marL="439738" indent="-439738">
              <a:buFontTx/>
              <a:buChar char="-"/>
            </a:pPr>
            <a:r>
              <a:rPr lang="en-US" dirty="0" smtClean="0"/>
              <a:t>Counseling Service of British university</a:t>
            </a:r>
          </a:p>
          <a:p>
            <a:pPr marL="439738" indent="-439738">
              <a:buFontTx/>
              <a:buChar char="-"/>
            </a:pPr>
            <a:r>
              <a:rPr lang="en-US" dirty="0" smtClean="0"/>
              <a:t>Informed retrospective consent</a:t>
            </a:r>
          </a:p>
          <a:p>
            <a:pPr marL="439738" indent="-439738">
              <a:buFontTx/>
              <a:buChar char="-"/>
            </a:pPr>
            <a:r>
              <a:rPr lang="en-US" dirty="0" smtClean="0"/>
              <a:t>Exchanges </a:t>
            </a:r>
            <a:r>
              <a:rPr lang="en-US" dirty="0" err="1" smtClean="0"/>
              <a:t>anonymized</a:t>
            </a:r>
            <a:r>
              <a:rPr lang="en-US" dirty="0" smtClean="0"/>
              <a:t> by counselors</a:t>
            </a:r>
          </a:p>
          <a:p>
            <a:pPr marL="439738" indent="-439738">
              <a:buNone/>
            </a:pPr>
            <a:endParaRPr lang="en-US" dirty="0" smtClean="0"/>
          </a:p>
          <a:p>
            <a:pPr marL="439738" indent="-439738">
              <a:buFontTx/>
              <a:buChar char="-"/>
            </a:pPr>
            <a:r>
              <a:rPr lang="en-US" dirty="0" smtClean="0"/>
              <a:t>Email exchanges between clients and counselors (usually 6-8 emails) </a:t>
            </a:r>
          </a:p>
          <a:p>
            <a:pPr marL="439738" indent="-439738">
              <a:buFontTx/>
              <a:buChar char="-"/>
            </a:pPr>
            <a:r>
              <a:rPr lang="en-US" dirty="0" smtClean="0"/>
              <a:t>Issues of anxiety, depression, family troubles, etc</a:t>
            </a:r>
          </a:p>
          <a:p>
            <a:pPr marL="439738" indent="-439738">
              <a:buFontTx/>
              <a:buChar char="-"/>
            </a:pPr>
            <a:r>
              <a:rPr lang="en-US" dirty="0" smtClean="0"/>
              <a:t>Exchange of strategies to overcome / deal with these issues</a:t>
            </a:r>
          </a:p>
        </p:txBody>
      </p:sp>
      <p:pic>
        <p:nvPicPr>
          <p:cNvPr id="4" name="Picture 3" descr="Screen shot 2013-11-24 at 3.25.25 PM.png"/>
          <p:cNvPicPr>
            <a:picLocks noChangeAspect="1"/>
          </p:cNvPicPr>
          <p:nvPr/>
        </p:nvPicPr>
        <p:blipFill>
          <a:blip r:embed="rId2"/>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3"/>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4"/>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38595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Autofit/>
          </a:bodyPr>
          <a:lstStyle/>
          <a:p>
            <a:pPr algn="l"/>
            <a:r>
              <a:rPr lang="en-US" sz="3600" dirty="0" smtClean="0"/>
              <a:t>5. Identity Construction in the Therapeutic Alliance</a:t>
            </a:r>
            <a:endParaRPr lang="en-US" sz="3600" dirty="0"/>
          </a:p>
        </p:txBody>
      </p:sp>
      <p:sp>
        <p:nvSpPr>
          <p:cNvPr id="3" name="Inhaltsplatzhalter 2"/>
          <p:cNvSpPr>
            <a:spLocks noGrp="1"/>
          </p:cNvSpPr>
          <p:nvPr>
            <p:ph idx="4294967295"/>
          </p:nvPr>
        </p:nvSpPr>
        <p:spPr>
          <a:xfrm>
            <a:off x="604838" y="1964267"/>
            <a:ext cx="8229600" cy="5440362"/>
          </a:xfrm>
          <a:prstGeom prst="rect">
            <a:avLst/>
          </a:prstGeom>
        </p:spPr>
        <p:txBody>
          <a:bodyPr>
            <a:normAutofit/>
          </a:bodyPr>
          <a:lstStyle/>
          <a:p>
            <a:pPr marL="0" lvl="2" indent="0">
              <a:buNone/>
            </a:pPr>
            <a:r>
              <a:rPr lang="en-US" sz="2800" dirty="0" err="1" smtClean="0"/>
              <a:t>Krupnick</a:t>
            </a:r>
            <a:r>
              <a:rPr lang="en-US" sz="2800" dirty="0" smtClean="0"/>
              <a:t> et al. (1996: 532) define the therapeutic alliance as: “the </a:t>
            </a:r>
            <a:r>
              <a:rPr lang="en-US" sz="2800" b="1" dirty="0" smtClean="0"/>
              <a:t>collaborative bond</a:t>
            </a:r>
            <a:r>
              <a:rPr lang="en-US" sz="2800" dirty="0" smtClean="0"/>
              <a:t> between therapist and patient” </a:t>
            </a:r>
          </a:p>
          <a:p>
            <a:pPr marL="0" lvl="2" indent="0">
              <a:buNone/>
            </a:pPr>
            <a:endParaRPr lang="en-US" sz="2800" dirty="0" smtClean="0"/>
          </a:p>
          <a:p>
            <a:pPr marL="342900" lvl="2" indent="-342900">
              <a:buFont typeface="Symbol" panose="05050102010706020507" pitchFamily="18" charset="2"/>
              <a:buChar char="Þ"/>
            </a:pPr>
            <a:r>
              <a:rPr lang="en-US" sz="2800" dirty="0" smtClean="0"/>
              <a:t>Functions as a tool to induce change in the client’s life </a:t>
            </a:r>
          </a:p>
          <a:p>
            <a:pPr marL="342900" lvl="2" indent="-342900">
              <a:buFont typeface="Symbol" panose="05050102010706020507" pitchFamily="18" charset="2"/>
              <a:buChar char="Þ"/>
            </a:pPr>
            <a:endParaRPr lang="en-US" dirty="0" smtClean="0"/>
          </a:p>
          <a:p>
            <a:pPr marL="0" indent="0">
              <a:buNone/>
            </a:pPr>
            <a:endParaRPr lang="en-US" dirty="0" smtClean="0"/>
          </a:p>
        </p:txBody>
      </p:sp>
      <p:pic>
        <p:nvPicPr>
          <p:cNvPr id="4" name="Picture 3" descr="Screen shot 2013-11-24 at 3.25.25 PM.png"/>
          <p:cNvPicPr>
            <a:picLocks noChangeAspect="1"/>
          </p:cNvPicPr>
          <p:nvPr/>
        </p:nvPicPr>
        <p:blipFill>
          <a:blip r:embed="rId2"/>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3"/>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4"/>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38595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fontScale="90000"/>
          </a:bodyPr>
          <a:lstStyle/>
          <a:p>
            <a:pPr algn="l"/>
            <a:r>
              <a:rPr lang="en-US" sz="4000" dirty="0" smtClean="0"/>
              <a:t>5. Identity Construction in the Therapeutic Alliance </a:t>
            </a:r>
            <a:br>
              <a:rPr lang="en-US" sz="4000" dirty="0" smtClean="0"/>
            </a:br>
            <a:endParaRPr lang="en-US" sz="4000" dirty="0"/>
          </a:p>
        </p:txBody>
      </p:sp>
      <p:sp>
        <p:nvSpPr>
          <p:cNvPr id="3" name="Inhaltsplatzhalter 2"/>
          <p:cNvSpPr>
            <a:spLocks noGrp="1"/>
          </p:cNvSpPr>
          <p:nvPr>
            <p:ph idx="4294967295"/>
          </p:nvPr>
        </p:nvSpPr>
        <p:spPr>
          <a:xfrm>
            <a:off x="604838" y="1662113"/>
            <a:ext cx="8229600" cy="5440362"/>
          </a:xfrm>
          <a:prstGeom prst="rect">
            <a:avLst/>
          </a:prstGeom>
        </p:spPr>
        <p:txBody>
          <a:bodyPr>
            <a:normAutofit/>
          </a:bodyPr>
          <a:lstStyle/>
          <a:p>
            <a:pPr marL="0" indent="0">
              <a:buNone/>
            </a:pPr>
            <a:r>
              <a:rPr lang="en-US" sz="2400" b="1" dirty="0" smtClean="0"/>
              <a:t>Example 1 </a:t>
            </a:r>
            <a:r>
              <a:rPr lang="en-US" sz="2400" dirty="0" smtClean="0"/>
              <a:t>Therapist Email 1</a:t>
            </a:r>
          </a:p>
          <a:p>
            <a:pPr marL="0" indent="0">
              <a:buNone/>
            </a:pPr>
            <a:r>
              <a:rPr lang="en-US" sz="2400" dirty="0" smtClean="0"/>
              <a:t>“Welcome to E-counseling, where </a:t>
            </a:r>
            <a:r>
              <a:rPr lang="en-US" sz="2400" b="1" dirty="0" smtClean="0"/>
              <a:t>we</a:t>
            </a:r>
            <a:r>
              <a:rPr lang="en-US" sz="2400" dirty="0" smtClean="0"/>
              <a:t> can </a:t>
            </a:r>
            <a:r>
              <a:rPr lang="en-US" sz="2400" u="sng" dirty="0" smtClean="0"/>
              <a:t>exchange</a:t>
            </a:r>
            <a:r>
              <a:rPr lang="en-US" sz="2400" dirty="0" smtClean="0"/>
              <a:t> several </a:t>
            </a:r>
            <a:r>
              <a:rPr lang="en-US" sz="2400" u="sng" dirty="0" smtClean="0"/>
              <a:t>back-and-forth</a:t>
            </a:r>
            <a:r>
              <a:rPr lang="en-US" sz="2400" dirty="0" smtClean="0"/>
              <a:t> letters, in this confidential </a:t>
            </a:r>
            <a:r>
              <a:rPr lang="en-US" sz="2400" u="sng" dirty="0" smtClean="0"/>
              <a:t>shared</a:t>
            </a:r>
            <a:r>
              <a:rPr lang="en-US" sz="2400" dirty="0" smtClean="0"/>
              <a:t> space.” </a:t>
            </a:r>
          </a:p>
          <a:p>
            <a:pPr marL="0" indent="0">
              <a:buNone/>
            </a:pPr>
            <a:endParaRPr lang="en-US" sz="1000" dirty="0" smtClean="0"/>
          </a:p>
          <a:p>
            <a:pPr marL="0" indent="0">
              <a:buNone/>
            </a:pPr>
            <a:r>
              <a:rPr lang="en-US" sz="2400" b="1" dirty="0" smtClean="0"/>
              <a:t>Example 2</a:t>
            </a:r>
            <a:r>
              <a:rPr lang="en-US" sz="2400" dirty="0" smtClean="0"/>
              <a:t> Therapist Email 1</a:t>
            </a:r>
          </a:p>
          <a:p>
            <a:pPr marL="0" indent="0">
              <a:buNone/>
            </a:pPr>
            <a:r>
              <a:rPr lang="en-US" sz="2400" dirty="0" smtClean="0"/>
              <a:t>“</a:t>
            </a:r>
            <a:r>
              <a:rPr lang="en-US" sz="2400" u="sng" dirty="0" smtClean="0"/>
              <a:t>Together</a:t>
            </a:r>
            <a:r>
              <a:rPr lang="en-US" sz="2400" dirty="0" smtClean="0"/>
              <a:t>, </a:t>
            </a:r>
            <a:r>
              <a:rPr lang="en-US" sz="2400" b="1" dirty="0" smtClean="0"/>
              <a:t>we</a:t>
            </a:r>
            <a:r>
              <a:rPr lang="en-US" sz="2400" dirty="0" smtClean="0"/>
              <a:t> will look for the path ahead and the life </a:t>
            </a:r>
            <a:r>
              <a:rPr lang="en-US" sz="2400" b="1" dirty="0" smtClean="0"/>
              <a:t>you</a:t>
            </a:r>
            <a:r>
              <a:rPr lang="en-US" sz="2400" dirty="0" smtClean="0"/>
              <a:t> can </a:t>
            </a:r>
            <a:r>
              <a:rPr lang="en-US" sz="2400" u="sng" dirty="0" smtClean="0"/>
              <a:t>make</a:t>
            </a:r>
            <a:r>
              <a:rPr lang="en-US" sz="2400" dirty="0" smtClean="0"/>
              <a:t> whole again.”</a:t>
            </a:r>
          </a:p>
          <a:p>
            <a:pPr marL="0" indent="0">
              <a:buNone/>
            </a:pPr>
            <a:endParaRPr lang="en-US" sz="1000" dirty="0" smtClean="0"/>
          </a:p>
          <a:p>
            <a:pPr marL="0" lvl="1" indent="0">
              <a:buNone/>
            </a:pPr>
            <a:r>
              <a:rPr lang="en-US" sz="2400" b="1" dirty="0" smtClean="0"/>
              <a:t>Example 3</a:t>
            </a:r>
            <a:r>
              <a:rPr lang="en-US" sz="2400" dirty="0" smtClean="0"/>
              <a:t> Therapist Email 2</a:t>
            </a:r>
          </a:p>
          <a:p>
            <a:pPr marL="0" lvl="1" indent="0">
              <a:buNone/>
            </a:pPr>
            <a:r>
              <a:rPr lang="en-US" sz="2400" dirty="0" smtClean="0"/>
              <a:t>“In </a:t>
            </a:r>
            <a:r>
              <a:rPr lang="en-US" sz="2400" b="1" dirty="0" smtClean="0"/>
              <a:t>our</a:t>
            </a:r>
            <a:r>
              <a:rPr lang="en-US" sz="2400" dirty="0" smtClean="0"/>
              <a:t> remaining </a:t>
            </a:r>
            <a:r>
              <a:rPr lang="en-US" sz="2400" u="sng" dirty="0" smtClean="0"/>
              <a:t>exchanges</a:t>
            </a:r>
            <a:r>
              <a:rPr lang="en-US" sz="2400" dirty="0" smtClean="0"/>
              <a:t>, I would like to hear about </a:t>
            </a:r>
            <a:r>
              <a:rPr lang="en-US" sz="2400" b="1" dirty="0" smtClean="0"/>
              <a:t>your</a:t>
            </a:r>
            <a:r>
              <a:rPr lang="en-US" sz="2400" dirty="0" smtClean="0"/>
              <a:t> </a:t>
            </a:r>
            <a:r>
              <a:rPr lang="en-US" sz="2400" u="sng" dirty="0" smtClean="0"/>
              <a:t>own ways</a:t>
            </a:r>
            <a:r>
              <a:rPr lang="en-US" sz="2400" dirty="0" smtClean="0"/>
              <a:t> of accessing that.”</a:t>
            </a:r>
          </a:p>
          <a:p>
            <a:pPr marL="0" indent="0">
              <a:buNone/>
            </a:pPr>
            <a:endParaRPr lang="en-US" dirty="0" smtClean="0"/>
          </a:p>
        </p:txBody>
      </p:sp>
      <p:pic>
        <p:nvPicPr>
          <p:cNvPr id="4" name="Picture 3" descr="Screen shot 2013-11-24 at 3.25.25 PM.png"/>
          <p:cNvPicPr>
            <a:picLocks noChangeAspect="1"/>
          </p:cNvPicPr>
          <p:nvPr/>
        </p:nvPicPr>
        <p:blipFill>
          <a:blip r:embed="rId2"/>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3"/>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4"/>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38595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idx="4294967295"/>
          </p:nvPr>
        </p:nvSpPr>
        <p:spPr>
          <a:xfrm>
            <a:off x="604838" y="519113"/>
            <a:ext cx="8539162" cy="1143000"/>
          </a:xfrm>
          <a:prstGeom prst="rect">
            <a:avLst/>
          </a:prstGeom>
        </p:spPr>
        <p:txBody>
          <a:bodyPr>
            <a:normAutofit/>
          </a:bodyPr>
          <a:lstStyle/>
          <a:p>
            <a:pPr algn="l"/>
            <a:r>
              <a:rPr lang="en-US" sz="4000" dirty="0" smtClean="0"/>
              <a:t>6. Conclusion / Aims</a:t>
            </a:r>
            <a:endParaRPr lang="en-US" sz="4000" dirty="0"/>
          </a:p>
        </p:txBody>
      </p:sp>
      <p:sp>
        <p:nvSpPr>
          <p:cNvPr id="3" name="Inhaltsplatzhalter 2"/>
          <p:cNvSpPr>
            <a:spLocks noGrp="1"/>
          </p:cNvSpPr>
          <p:nvPr>
            <p:ph idx="4294967295"/>
          </p:nvPr>
        </p:nvSpPr>
        <p:spPr>
          <a:xfrm>
            <a:off x="396918" y="1417637"/>
            <a:ext cx="8229600" cy="5440363"/>
          </a:xfrm>
          <a:prstGeom prst="rect">
            <a:avLst/>
          </a:prstGeom>
        </p:spPr>
        <p:txBody>
          <a:bodyPr>
            <a:normAutofit/>
          </a:bodyPr>
          <a:lstStyle/>
          <a:p>
            <a:pPr lvl="1">
              <a:buFont typeface="Wingdings" charset="2"/>
              <a:buChar char="§"/>
            </a:pPr>
            <a:r>
              <a:rPr lang="en-US" b="1" dirty="0" smtClean="0"/>
              <a:t>Identity construction</a:t>
            </a:r>
          </a:p>
          <a:p>
            <a:pPr lvl="1">
              <a:buFont typeface="Wingdings" charset="2"/>
              <a:buChar char="§"/>
            </a:pPr>
            <a:endParaRPr lang="en-US" sz="1000" b="1" dirty="0" smtClean="0"/>
          </a:p>
          <a:p>
            <a:pPr lvl="1">
              <a:buFont typeface="Wingdings" charset="2"/>
              <a:buChar char="§"/>
            </a:pPr>
            <a:r>
              <a:rPr lang="en-US" b="1" dirty="0" smtClean="0"/>
              <a:t>Relational work</a:t>
            </a:r>
          </a:p>
          <a:p>
            <a:pPr lvl="1">
              <a:buFont typeface="Wingdings" charset="2"/>
              <a:buChar char="§"/>
            </a:pPr>
            <a:endParaRPr lang="en-US" sz="1000" b="1" dirty="0" smtClean="0"/>
          </a:p>
          <a:p>
            <a:pPr lvl="1">
              <a:buFont typeface="Wingdings" charset="2"/>
              <a:buChar char="§"/>
            </a:pPr>
            <a:r>
              <a:rPr lang="en-US" b="1" dirty="0" smtClean="0"/>
              <a:t>Link</a:t>
            </a:r>
            <a:r>
              <a:rPr lang="en-US" dirty="0" smtClean="0"/>
              <a:t> between identity construction and relational work</a:t>
            </a:r>
          </a:p>
          <a:p>
            <a:pPr lvl="1">
              <a:buFont typeface="Wingdings" charset="2"/>
              <a:buChar char="§"/>
            </a:pPr>
            <a:endParaRPr lang="en-US" sz="1000" dirty="0" smtClean="0"/>
          </a:p>
          <a:p>
            <a:pPr lvl="1">
              <a:buFont typeface="Wingdings" charset="2"/>
              <a:buChar char="§"/>
            </a:pPr>
            <a:r>
              <a:rPr lang="en-US" b="1" dirty="0" smtClean="0"/>
              <a:t>Applied</a:t>
            </a:r>
            <a:r>
              <a:rPr lang="en-US" dirty="0" smtClean="0"/>
              <a:t>: descriptive framework of strategy patterns that seem to enhance the therapeutic alliance</a:t>
            </a:r>
          </a:p>
          <a:p>
            <a:pPr marL="0" indent="0">
              <a:buNone/>
            </a:pPr>
            <a:endParaRPr lang="en-US" dirty="0" smtClean="0"/>
          </a:p>
        </p:txBody>
      </p:sp>
      <p:pic>
        <p:nvPicPr>
          <p:cNvPr id="4" name="Picture 3" descr="Screen shot 2013-11-24 at 3.25.25 PM.png"/>
          <p:cNvPicPr>
            <a:picLocks noChangeAspect="1"/>
          </p:cNvPicPr>
          <p:nvPr/>
        </p:nvPicPr>
        <p:blipFill>
          <a:blip r:embed="rId3"/>
          <a:stretch>
            <a:fillRect/>
          </a:stretch>
        </p:blipFill>
        <p:spPr>
          <a:xfrm>
            <a:off x="396918" y="6110356"/>
            <a:ext cx="3175345" cy="527006"/>
          </a:xfrm>
          <a:prstGeom prst="rect">
            <a:avLst/>
          </a:prstGeom>
        </p:spPr>
      </p:pic>
      <p:pic>
        <p:nvPicPr>
          <p:cNvPr id="5" name="Picture 4" descr="Screen shot 2013-11-24 at 3.47.42 PM.png"/>
          <p:cNvPicPr>
            <a:picLocks noChangeAspect="1"/>
          </p:cNvPicPr>
          <p:nvPr/>
        </p:nvPicPr>
        <p:blipFill>
          <a:blip r:embed="rId4"/>
          <a:stretch>
            <a:fillRect/>
          </a:stretch>
        </p:blipFill>
        <p:spPr>
          <a:xfrm>
            <a:off x="4419600" y="6210300"/>
            <a:ext cx="584200" cy="647700"/>
          </a:xfrm>
          <a:prstGeom prst="rect">
            <a:avLst/>
          </a:prstGeom>
        </p:spPr>
      </p:pic>
      <p:pic>
        <p:nvPicPr>
          <p:cNvPr id="6" name="Picture 5" descr="Screen shot 2013-11-24 at 3.52.48 PM.png"/>
          <p:cNvPicPr>
            <a:picLocks noChangeAspect="1"/>
          </p:cNvPicPr>
          <p:nvPr/>
        </p:nvPicPr>
        <p:blipFill>
          <a:blip r:embed="rId5"/>
          <a:stretch>
            <a:fillRect/>
          </a:stretch>
        </p:blipFill>
        <p:spPr>
          <a:xfrm>
            <a:off x="8357605" y="6005512"/>
            <a:ext cx="549202" cy="738188"/>
          </a:xfrm>
          <a:prstGeom prst="rect">
            <a:avLst/>
          </a:prstGeom>
        </p:spPr>
      </p:pic>
    </p:spTree>
    <p:extLst>
      <p:ext uri="{BB962C8B-B14F-4D97-AF65-F5344CB8AC3E}">
        <p14:creationId xmlns:p14="http://schemas.microsoft.com/office/powerpoint/2010/main" val="1385951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580</Words>
  <Application>Microsoft Office PowerPoint</Application>
  <PresentationFormat>Bildschirmpräsentation (4:3)</PresentationFormat>
  <Paragraphs>81</Paragraphs>
  <Slides>10</Slides>
  <Notes>6</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10</vt:i4>
      </vt:variant>
    </vt:vector>
  </HeadingPairs>
  <TitlesOfParts>
    <vt:vector size="15" baseType="lpstr">
      <vt:lpstr>Arial</vt:lpstr>
      <vt:lpstr>Calibri</vt:lpstr>
      <vt:lpstr>Symbol</vt:lpstr>
      <vt:lpstr>Wingdings</vt:lpstr>
      <vt:lpstr>Office-Design</vt:lpstr>
      <vt:lpstr>Relational Work  and Identity Construction in  Email Counseling </vt:lpstr>
      <vt:lpstr>SNF-Project “Language and Health Online”  </vt:lpstr>
      <vt:lpstr>1. Introduction</vt:lpstr>
      <vt:lpstr>2. Background</vt:lpstr>
      <vt:lpstr>3. Research Questions</vt:lpstr>
      <vt:lpstr>4. Data / Methodology</vt:lpstr>
      <vt:lpstr>5. Identity Construction in the Therapeutic Alliance</vt:lpstr>
      <vt:lpstr>5. Identity Construction in the Therapeutic Alliance  </vt:lpstr>
      <vt:lpstr>6. Conclusion / Aims</vt:lpstr>
      <vt:lpstr>7. Selected 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Manufacturing consent:</dc:title>
  <dc:creator>Marie-Thérèse Rudolf von Rohr</dc:creator>
  <cp:lastModifiedBy>Franziska Thurnherr</cp:lastModifiedBy>
  <cp:revision>129</cp:revision>
  <cp:lastPrinted>2013-11-25T09:03:39Z</cp:lastPrinted>
  <dcterms:created xsi:type="dcterms:W3CDTF">2013-11-24T14:22:41Z</dcterms:created>
  <dcterms:modified xsi:type="dcterms:W3CDTF">2013-11-25T09:35:39Z</dcterms:modified>
</cp:coreProperties>
</file>