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1" r:id="rId3"/>
    <p:sldId id="408" r:id="rId4"/>
    <p:sldId id="426" r:id="rId5"/>
    <p:sldId id="425" r:id="rId6"/>
    <p:sldId id="427" r:id="rId7"/>
    <p:sldId id="412" r:id="rId8"/>
    <p:sldId id="428" r:id="rId9"/>
    <p:sldId id="415" r:id="rId10"/>
    <p:sldId id="429" r:id="rId11"/>
    <p:sldId id="424" r:id="rId12"/>
    <p:sldId id="430" r:id="rId13"/>
    <p:sldId id="417" r:id="rId14"/>
    <p:sldId id="431" r:id="rId15"/>
    <p:sldId id="418" r:id="rId16"/>
    <p:sldId id="372" r:id="rId17"/>
  </p:sldIdLst>
  <p:sldSz cx="9144000" cy="6858000" type="screen4x3"/>
  <p:notesSz cx="6811963" cy="9942513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 Rui Gena HSLU SA" initials="drg" lastIdx="20" clrIdx="0">
    <p:extLst>
      <p:ext uri="{19B8F6BF-5375-455C-9EA6-DF929625EA0E}">
        <p15:presenceInfo xmlns:p15="http://schemas.microsoft.com/office/powerpoint/2012/main" userId="Da Rui Gena HSLU 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D9DA"/>
    <a:srgbClr val="FFE8D1"/>
    <a:srgbClr val="FFFFCC"/>
    <a:srgbClr val="FFD961"/>
    <a:srgbClr val="00CC66"/>
    <a:srgbClr val="00FF99"/>
    <a:srgbClr val="99FFCC"/>
    <a:srgbClr val="99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6053" autoAdjust="0"/>
  </p:normalViewPr>
  <p:slideViewPr>
    <p:cSldViewPr showGuides="1">
      <p:cViewPr varScale="1">
        <p:scale>
          <a:sx n="128" d="100"/>
          <a:sy n="128" d="100"/>
        </p:scale>
        <p:origin x="1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D0BBF-568C-44EB-B3A6-BBAB90E2534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011DF37-9209-4779-BCD1-B43C9F0BF8C5}">
      <dgm:prSet phldrT="[Text]" custT="1"/>
      <dgm:spPr/>
      <dgm:t>
        <a:bodyPr/>
        <a:lstStyle/>
        <a:p>
          <a:r>
            <a:rPr lang="de-DE" sz="1600" dirty="0">
              <a:solidFill>
                <a:schemeClr val="tx1"/>
              </a:solidFill>
            </a:rPr>
            <a:t>Herausforderungen und Ansprüche in der Gestaltung des öffentlichen Raums</a:t>
          </a:r>
        </a:p>
        <a:p>
          <a:r>
            <a:rPr lang="fr-FR" sz="1600" dirty="0">
              <a:solidFill>
                <a:schemeClr val="tx1"/>
              </a:solidFill>
            </a:rPr>
            <a:t>Défis et exigences pour l'aménagement de l'espace public</a:t>
          </a:r>
          <a:endParaRPr lang="de-DE" sz="1600" dirty="0">
            <a:solidFill>
              <a:schemeClr val="tx1"/>
            </a:solidFill>
          </a:endParaRPr>
        </a:p>
      </dgm:t>
    </dgm:pt>
    <dgm:pt modelId="{9EDA886A-1669-4C79-9CAA-C4FB08442023}" type="parTrans" cxnId="{9C5849A9-7268-457D-8213-8816CB2C8F1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B63B7D9-C688-49F5-BDB6-1AECED5DACBE}" type="sibTrans" cxnId="{9C5849A9-7268-457D-8213-8816CB2C8F1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A2A1028-84C3-4C9D-9F2F-BBC9E6FD506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Alterspolitik </a:t>
          </a:r>
        </a:p>
        <a:p>
          <a:r>
            <a:rPr lang="de-DE" sz="2000" b="1" dirty="0" err="1">
              <a:solidFill>
                <a:schemeClr val="tx1"/>
              </a:solidFill>
            </a:rPr>
            <a:t>Politique</a:t>
          </a:r>
          <a:r>
            <a:rPr lang="de-DE" sz="2000" b="1" dirty="0">
              <a:solidFill>
                <a:schemeClr val="tx1"/>
              </a:solidFill>
            </a:rPr>
            <a:t> du </a:t>
          </a:r>
          <a:r>
            <a:rPr lang="de-DE" sz="2000" b="1" dirty="0" err="1">
              <a:solidFill>
                <a:schemeClr val="tx1"/>
              </a:solidFill>
            </a:rPr>
            <a:t>vieillissement</a:t>
          </a:r>
          <a:endParaRPr lang="de-DE" sz="2000" b="1" dirty="0">
            <a:solidFill>
              <a:schemeClr val="tx1"/>
            </a:solidFill>
          </a:endParaRPr>
        </a:p>
      </dgm:t>
    </dgm:pt>
    <dgm:pt modelId="{B0991CF5-5D5F-4FDA-93B1-534771A4E610}" type="parTrans" cxnId="{BEB0FB9B-57A3-4391-ACAE-8BE159778C3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3E68367-8A67-4569-837D-89052DDE83AE}" type="sibTrans" cxnId="{BEB0FB9B-57A3-4391-ACAE-8BE159778C3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CBD009E-11C7-4B32-B664-576A93409076}">
      <dgm:prSet phldrT="[Text]" custT="1"/>
      <dgm:spPr>
        <a:solidFill>
          <a:srgbClr val="FF7C80"/>
        </a:solidFill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Raumverständnis</a:t>
          </a:r>
        </a:p>
        <a:p>
          <a:r>
            <a:rPr lang="de-DE" sz="2000" b="1" dirty="0" err="1">
              <a:solidFill>
                <a:schemeClr val="tx1"/>
              </a:solidFill>
            </a:rPr>
            <a:t>Perception</a:t>
          </a:r>
          <a:r>
            <a:rPr lang="de-DE" sz="2000" b="1" dirty="0">
              <a:solidFill>
                <a:schemeClr val="tx1"/>
              </a:solidFill>
            </a:rPr>
            <a:t> du </a:t>
          </a:r>
          <a:r>
            <a:rPr lang="de-DE" sz="2000" b="1" dirty="0" err="1">
              <a:solidFill>
                <a:schemeClr val="tx1"/>
              </a:solidFill>
            </a:rPr>
            <a:t>territoire</a:t>
          </a:r>
          <a:endParaRPr lang="de-DE" sz="2000" b="1" dirty="0">
            <a:solidFill>
              <a:schemeClr val="tx1"/>
            </a:solidFill>
          </a:endParaRPr>
        </a:p>
      </dgm:t>
    </dgm:pt>
    <dgm:pt modelId="{0E30EAE1-002A-4EBA-9D76-AF605CF364BE}" type="parTrans" cxnId="{956A64BD-78C3-44BE-BEAD-BF431AC9909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BB2A8C5-599D-4C58-B379-E2D4D845AECE}" type="sibTrans" cxnId="{956A64BD-78C3-44BE-BEAD-BF431AC9909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61BF6F9-7554-4FA7-8FD7-5E544934184A}">
      <dgm:prSet phldrT="[Text]" custT="1"/>
      <dgm:spPr>
        <a:solidFill>
          <a:srgbClr val="FFFF00"/>
        </a:solidFill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Lebenswelt der Zielgruppen</a:t>
          </a:r>
        </a:p>
        <a:p>
          <a:r>
            <a:rPr lang="de-DE" sz="2000" b="1" dirty="0" err="1">
              <a:solidFill>
                <a:schemeClr val="tx1"/>
              </a:solidFill>
            </a:rPr>
            <a:t>Cadre</a:t>
          </a:r>
          <a:r>
            <a:rPr lang="de-DE" sz="2000" b="1" dirty="0">
              <a:solidFill>
                <a:schemeClr val="tx1"/>
              </a:solidFill>
            </a:rPr>
            <a:t> de </a:t>
          </a:r>
          <a:r>
            <a:rPr lang="de-DE" sz="2000" b="1" dirty="0" err="1">
              <a:solidFill>
                <a:schemeClr val="tx1"/>
              </a:solidFill>
            </a:rPr>
            <a:t>vie</a:t>
          </a:r>
          <a:r>
            <a:rPr lang="de-DE" sz="2000" b="1" dirty="0">
              <a:solidFill>
                <a:schemeClr val="tx1"/>
              </a:solidFill>
            </a:rPr>
            <a:t> des </a:t>
          </a:r>
          <a:r>
            <a:rPr lang="de-DE" sz="2000" b="1" dirty="0" err="1">
              <a:solidFill>
                <a:schemeClr val="tx1"/>
              </a:solidFill>
            </a:rPr>
            <a:t>groupes</a:t>
          </a:r>
          <a:r>
            <a:rPr lang="de-DE" sz="2000" b="1" dirty="0">
              <a:solidFill>
                <a:schemeClr val="tx1"/>
              </a:solidFill>
            </a:rPr>
            <a:t> </a:t>
          </a:r>
          <a:r>
            <a:rPr lang="de-DE" sz="2000" b="1" dirty="0" err="1">
              <a:solidFill>
                <a:schemeClr val="tx1"/>
              </a:solidFill>
            </a:rPr>
            <a:t>cibles</a:t>
          </a:r>
          <a:endParaRPr lang="de-DE" sz="2000" b="1" dirty="0">
            <a:solidFill>
              <a:schemeClr val="tx1"/>
            </a:solidFill>
          </a:endParaRPr>
        </a:p>
      </dgm:t>
    </dgm:pt>
    <dgm:pt modelId="{64E1B6B1-6CBB-40DA-B4DC-0E04DF283D25}" type="parTrans" cxnId="{21333DB1-7FD8-4BCD-92B0-562BF484647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834C27D-D42F-425D-961E-EB69BD37FCB7}" type="sibTrans" cxnId="{21333DB1-7FD8-4BCD-92B0-562BF484647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BA44247-6B41-47E2-B6FC-0643DAE3DA2A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Dienstleistungen         und Angebote</a:t>
          </a:r>
        </a:p>
        <a:p>
          <a:r>
            <a:rPr lang="de-DE" sz="2000" b="1" dirty="0" err="1">
              <a:solidFill>
                <a:schemeClr val="tx1"/>
              </a:solidFill>
            </a:rPr>
            <a:t>Prestations</a:t>
          </a:r>
          <a:r>
            <a:rPr lang="de-DE" sz="2000" b="1" dirty="0">
              <a:solidFill>
                <a:schemeClr val="tx1"/>
              </a:solidFill>
            </a:rPr>
            <a:t> et </a:t>
          </a:r>
          <a:r>
            <a:rPr lang="de-DE" sz="2000" b="1" dirty="0" err="1">
              <a:solidFill>
                <a:schemeClr val="tx1"/>
              </a:solidFill>
            </a:rPr>
            <a:t>offres</a:t>
          </a:r>
          <a:r>
            <a:rPr lang="de-DE" sz="2000" b="1" dirty="0">
              <a:solidFill>
                <a:schemeClr val="tx1"/>
              </a:solidFill>
            </a:rPr>
            <a:t> de </a:t>
          </a:r>
          <a:r>
            <a:rPr lang="de-DE" sz="2000" b="1" dirty="0" err="1">
              <a:solidFill>
                <a:schemeClr val="tx1"/>
              </a:solidFill>
            </a:rPr>
            <a:t>services</a:t>
          </a:r>
          <a:endParaRPr lang="de-DE" sz="2000" b="1" dirty="0">
            <a:solidFill>
              <a:schemeClr val="tx1"/>
            </a:solidFill>
          </a:endParaRPr>
        </a:p>
      </dgm:t>
    </dgm:pt>
    <dgm:pt modelId="{E206473D-F7E6-4935-9DFD-B5E7CAEB3286}" type="parTrans" cxnId="{2ABC6C18-003D-4641-B6E4-AE8249E5020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62E0DD3-28AA-4E6E-A7F0-A878890E92E3}" type="sibTrans" cxnId="{2ABC6C18-003D-4641-B6E4-AE8249E5020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4F0711D-5B9D-4F4F-AE66-8892BCACC10B}" type="pres">
      <dgm:prSet presAssocID="{963D0BBF-568C-44EB-B3A6-BBAB90E2534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26376C-5DD9-4875-A105-3F1256779A7D}" type="pres">
      <dgm:prSet presAssocID="{963D0BBF-568C-44EB-B3A6-BBAB90E25341}" presName="matrix" presStyleCnt="0"/>
      <dgm:spPr/>
    </dgm:pt>
    <dgm:pt modelId="{952BF56B-3B61-4ABF-B7B2-04D4C07ADB6F}" type="pres">
      <dgm:prSet presAssocID="{963D0BBF-568C-44EB-B3A6-BBAB90E25341}" presName="tile1" presStyleLbl="node1" presStyleIdx="0" presStyleCnt="4" custLinFactNeighborX="-1905"/>
      <dgm:spPr/>
    </dgm:pt>
    <dgm:pt modelId="{221CB35B-D773-4E7D-B612-886656850722}" type="pres">
      <dgm:prSet presAssocID="{963D0BBF-568C-44EB-B3A6-BBAB90E2534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D155D8-C6D0-43C9-9943-19FCED5BA238}" type="pres">
      <dgm:prSet presAssocID="{963D0BBF-568C-44EB-B3A6-BBAB90E25341}" presName="tile2" presStyleLbl="node1" presStyleIdx="1" presStyleCnt="4" custLinFactNeighborX="-917" custLinFactNeighborY="12"/>
      <dgm:spPr/>
    </dgm:pt>
    <dgm:pt modelId="{1E1667D3-128C-41EB-A882-08ED2B82DE73}" type="pres">
      <dgm:prSet presAssocID="{963D0BBF-568C-44EB-B3A6-BBAB90E2534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7FD595E-6DBD-49C9-B66F-9449A41E8936}" type="pres">
      <dgm:prSet presAssocID="{963D0BBF-568C-44EB-B3A6-BBAB90E25341}" presName="tile3" presStyleLbl="node1" presStyleIdx="2" presStyleCnt="4"/>
      <dgm:spPr/>
    </dgm:pt>
    <dgm:pt modelId="{E403B1A8-8A34-4004-BB6F-9D74B8A94DEE}" type="pres">
      <dgm:prSet presAssocID="{963D0BBF-568C-44EB-B3A6-BBAB90E2534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DE30C0C-DC41-4082-B031-790957846897}" type="pres">
      <dgm:prSet presAssocID="{963D0BBF-568C-44EB-B3A6-BBAB90E25341}" presName="tile4" presStyleLbl="node1" presStyleIdx="3" presStyleCnt="4"/>
      <dgm:spPr/>
    </dgm:pt>
    <dgm:pt modelId="{5BEA669E-1F12-4DF5-828C-4BD89B53BF33}" type="pres">
      <dgm:prSet presAssocID="{963D0BBF-568C-44EB-B3A6-BBAB90E2534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DA42C0E-EEDA-4DBC-BEBF-361CB3C8D3CA}" type="pres">
      <dgm:prSet presAssocID="{963D0BBF-568C-44EB-B3A6-BBAB90E25341}" presName="centerTile" presStyleLbl="fgShp" presStyleIdx="0" presStyleCnt="1" custScaleX="140306" custScaleY="156341">
        <dgm:presLayoutVars>
          <dgm:chMax val="0"/>
          <dgm:chPref val="0"/>
        </dgm:presLayoutVars>
      </dgm:prSet>
      <dgm:spPr/>
    </dgm:pt>
  </dgm:ptLst>
  <dgm:cxnLst>
    <dgm:cxn modelId="{75536705-D413-4D3D-BA9F-ED94B036744B}" type="presOf" srcId="{561BF6F9-7554-4FA7-8FD7-5E544934184A}" destId="{E403B1A8-8A34-4004-BB6F-9D74B8A94DEE}" srcOrd="1" destOrd="0" presId="urn:microsoft.com/office/officeart/2005/8/layout/matrix1"/>
    <dgm:cxn modelId="{2ABC6C18-003D-4641-B6E4-AE8249E5020B}" srcId="{A011DF37-9209-4779-BCD1-B43C9F0BF8C5}" destId="{DBA44247-6B41-47E2-B6FC-0643DAE3DA2A}" srcOrd="3" destOrd="0" parTransId="{E206473D-F7E6-4935-9DFD-B5E7CAEB3286}" sibTransId="{462E0DD3-28AA-4E6E-A7F0-A878890E92E3}"/>
    <dgm:cxn modelId="{2FD61719-76FA-4C97-A18F-76A673CFD3A0}" type="presOf" srcId="{8A2A1028-84C3-4C9D-9F2F-BBC9E6FD506F}" destId="{952BF56B-3B61-4ABF-B7B2-04D4C07ADB6F}" srcOrd="0" destOrd="0" presId="urn:microsoft.com/office/officeart/2005/8/layout/matrix1"/>
    <dgm:cxn modelId="{0749D95B-C6DF-4329-89D9-771E9D65592B}" type="presOf" srcId="{DBA44247-6B41-47E2-B6FC-0643DAE3DA2A}" destId="{EDE30C0C-DC41-4082-B031-790957846897}" srcOrd="0" destOrd="0" presId="urn:microsoft.com/office/officeart/2005/8/layout/matrix1"/>
    <dgm:cxn modelId="{D234E35E-CD43-4DE5-BAAE-109F051C1D06}" type="presOf" srcId="{561BF6F9-7554-4FA7-8FD7-5E544934184A}" destId="{27FD595E-6DBD-49C9-B66F-9449A41E8936}" srcOrd="0" destOrd="0" presId="urn:microsoft.com/office/officeart/2005/8/layout/matrix1"/>
    <dgm:cxn modelId="{B2AF306B-1F74-4CB2-A082-CA04E86CFE5B}" type="presOf" srcId="{A011DF37-9209-4779-BCD1-B43C9F0BF8C5}" destId="{EDA42C0E-EEDA-4DBC-BEBF-361CB3C8D3CA}" srcOrd="0" destOrd="0" presId="urn:microsoft.com/office/officeart/2005/8/layout/matrix1"/>
    <dgm:cxn modelId="{E6CF0C6C-74D7-4661-83BD-80502C95C027}" type="presOf" srcId="{9CBD009E-11C7-4B32-B664-576A93409076}" destId="{CFD155D8-C6D0-43C9-9943-19FCED5BA238}" srcOrd="0" destOrd="0" presId="urn:microsoft.com/office/officeart/2005/8/layout/matrix1"/>
    <dgm:cxn modelId="{130F358C-0B99-4EB9-A3AB-AE284B8D1469}" type="presOf" srcId="{DBA44247-6B41-47E2-B6FC-0643DAE3DA2A}" destId="{5BEA669E-1F12-4DF5-828C-4BD89B53BF33}" srcOrd="1" destOrd="0" presId="urn:microsoft.com/office/officeart/2005/8/layout/matrix1"/>
    <dgm:cxn modelId="{516A2291-4207-43A6-B61B-189E59918570}" type="presOf" srcId="{8A2A1028-84C3-4C9D-9F2F-BBC9E6FD506F}" destId="{221CB35B-D773-4E7D-B612-886656850722}" srcOrd="1" destOrd="0" presId="urn:microsoft.com/office/officeart/2005/8/layout/matrix1"/>
    <dgm:cxn modelId="{A00AAC91-2505-41F3-A946-8A3ED0520A32}" type="presOf" srcId="{9CBD009E-11C7-4B32-B664-576A93409076}" destId="{1E1667D3-128C-41EB-A882-08ED2B82DE73}" srcOrd="1" destOrd="0" presId="urn:microsoft.com/office/officeart/2005/8/layout/matrix1"/>
    <dgm:cxn modelId="{EB1D7D95-CB5D-41D8-9BA9-98E57E40490C}" type="presOf" srcId="{963D0BBF-568C-44EB-B3A6-BBAB90E25341}" destId="{94F0711D-5B9D-4F4F-AE66-8892BCACC10B}" srcOrd="0" destOrd="0" presId="urn:microsoft.com/office/officeart/2005/8/layout/matrix1"/>
    <dgm:cxn modelId="{BEB0FB9B-57A3-4391-ACAE-8BE159778C36}" srcId="{A011DF37-9209-4779-BCD1-B43C9F0BF8C5}" destId="{8A2A1028-84C3-4C9D-9F2F-BBC9E6FD506F}" srcOrd="0" destOrd="0" parTransId="{B0991CF5-5D5F-4FDA-93B1-534771A4E610}" sibTransId="{13E68367-8A67-4569-837D-89052DDE83AE}"/>
    <dgm:cxn modelId="{9C5849A9-7268-457D-8213-8816CB2C8F1A}" srcId="{963D0BBF-568C-44EB-B3A6-BBAB90E25341}" destId="{A011DF37-9209-4779-BCD1-B43C9F0BF8C5}" srcOrd="0" destOrd="0" parTransId="{9EDA886A-1669-4C79-9CAA-C4FB08442023}" sibTransId="{7B63B7D9-C688-49F5-BDB6-1AECED5DACBE}"/>
    <dgm:cxn modelId="{21333DB1-7FD8-4BCD-92B0-562BF4846477}" srcId="{A011DF37-9209-4779-BCD1-B43C9F0BF8C5}" destId="{561BF6F9-7554-4FA7-8FD7-5E544934184A}" srcOrd="2" destOrd="0" parTransId="{64E1B6B1-6CBB-40DA-B4DC-0E04DF283D25}" sibTransId="{C834C27D-D42F-425D-961E-EB69BD37FCB7}"/>
    <dgm:cxn modelId="{956A64BD-78C3-44BE-BEAD-BF431AC99091}" srcId="{A011DF37-9209-4779-BCD1-B43C9F0BF8C5}" destId="{9CBD009E-11C7-4B32-B664-576A93409076}" srcOrd="1" destOrd="0" parTransId="{0E30EAE1-002A-4EBA-9D76-AF605CF364BE}" sibTransId="{6BB2A8C5-599D-4C58-B379-E2D4D845AECE}"/>
    <dgm:cxn modelId="{06CD7E83-BFC8-484B-9FCB-2DD9F33FE335}" type="presParOf" srcId="{94F0711D-5B9D-4F4F-AE66-8892BCACC10B}" destId="{C926376C-5DD9-4875-A105-3F1256779A7D}" srcOrd="0" destOrd="0" presId="urn:microsoft.com/office/officeart/2005/8/layout/matrix1"/>
    <dgm:cxn modelId="{47C3B04F-B6EB-4833-8FAE-C62335D6B9BE}" type="presParOf" srcId="{C926376C-5DD9-4875-A105-3F1256779A7D}" destId="{952BF56B-3B61-4ABF-B7B2-04D4C07ADB6F}" srcOrd="0" destOrd="0" presId="urn:microsoft.com/office/officeart/2005/8/layout/matrix1"/>
    <dgm:cxn modelId="{EBEAD74B-24EC-45B1-8026-4F358EB2B480}" type="presParOf" srcId="{C926376C-5DD9-4875-A105-3F1256779A7D}" destId="{221CB35B-D773-4E7D-B612-886656850722}" srcOrd="1" destOrd="0" presId="urn:microsoft.com/office/officeart/2005/8/layout/matrix1"/>
    <dgm:cxn modelId="{2407F0C3-CEE1-482B-B395-0904CBE6D8FD}" type="presParOf" srcId="{C926376C-5DD9-4875-A105-3F1256779A7D}" destId="{CFD155D8-C6D0-43C9-9943-19FCED5BA238}" srcOrd="2" destOrd="0" presId="urn:microsoft.com/office/officeart/2005/8/layout/matrix1"/>
    <dgm:cxn modelId="{3E7F9FBF-F10E-4ABE-B736-19E90963ABD9}" type="presParOf" srcId="{C926376C-5DD9-4875-A105-3F1256779A7D}" destId="{1E1667D3-128C-41EB-A882-08ED2B82DE73}" srcOrd="3" destOrd="0" presId="urn:microsoft.com/office/officeart/2005/8/layout/matrix1"/>
    <dgm:cxn modelId="{833F1683-890E-4764-9DEE-A2C4C8BFE9F3}" type="presParOf" srcId="{C926376C-5DD9-4875-A105-3F1256779A7D}" destId="{27FD595E-6DBD-49C9-B66F-9449A41E8936}" srcOrd="4" destOrd="0" presId="urn:microsoft.com/office/officeart/2005/8/layout/matrix1"/>
    <dgm:cxn modelId="{95051727-1CC7-4A7A-BFD9-ECD78F5AA308}" type="presParOf" srcId="{C926376C-5DD9-4875-A105-3F1256779A7D}" destId="{E403B1A8-8A34-4004-BB6F-9D74B8A94DEE}" srcOrd="5" destOrd="0" presId="urn:microsoft.com/office/officeart/2005/8/layout/matrix1"/>
    <dgm:cxn modelId="{E86DDB77-328C-45B8-AB72-B20267CB8243}" type="presParOf" srcId="{C926376C-5DD9-4875-A105-3F1256779A7D}" destId="{EDE30C0C-DC41-4082-B031-790957846897}" srcOrd="6" destOrd="0" presId="urn:microsoft.com/office/officeart/2005/8/layout/matrix1"/>
    <dgm:cxn modelId="{F68A416B-4EC9-49E5-BEF7-40B943E59C87}" type="presParOf" srcId="{C926376C-5DD9-4875-A105-3F1256779A7D}" destId="{5BEA669E-1F12-4DF5-828C-4BD89B53BF33}" srcOrd="7" destOrd="0" presId="urn:microsoft.com/office/officeart/2005/8/layout/matrix1"/>
    <dgm:cxn modelId="{6D15234E-66A3-4406-8E57-29832AEF8897}" type="presParOf" srcId="{94F0711D-5B9D-4F4F-AE66-8892BCACC10B}" destId="{EDA42C0E-EEDA-4DBC-BEBF-361CB3C8D3C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BF56B-3B61-4ABF-B7B2-04D4C07ADB6F}">
      <dsp:nvSpPr>
        <dsp:cNvPr id="0" name=""/>
        <dsp:cNvSpPr/>
      </dsp:nvSpPr>
      <dsp:spPr>
        <a:xfrm rot="16200000">
          <a:off x="738082" y="-738082"/>
          <a:ext cx="2448272" cy="3924436"/>
        </a:xfrm>
        <a:prstGeom prst="round1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Alterspolitik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solidFill>
                <a:schemeClr val="tx1"/>
              </a:solidFill>
            </a:rPr>
            <a:t>Politique</a:t>
          </a:r>
          <a:r>
            <a:rPr lang="de-DE" sz="2000" b="1" kern="1200" dirty="0">
              <a:solidFill>
                <a:schemeClr val="tx1"/>
              </a:solidFill>
            </a:rPr>
            <a:t> du </a:t>
          </a:r>
          <a:r>
            <a:rPr lang="de-DE" sz="2000" b="1" kern="1200" dirty="0" err="1">
              <a:solidFill>
                <a:schemeClr val="tx1"/>
              </a:solidFill>
            </a:rPr>
            <a:t>vieillissement</a:t>
          </a:r>
          <a:endParaRPr lang="de-DE" sz="2000" b="1" kern="1200" dirty="0">
            <a:solidFill>
              <a:schemeClr val="tx1"/>
            </a:solidFill>
          </a:endParaRPr>
        </a:p>
      </dsp:txBody>
      <dsp:txXfrm rot="5400000">
        <a:off x="-1" y="1"/>
        <a:ext cx="3924436" cy="1836204"/>
      </dsp:txXfrm>
    </dsp:sp>
    <dsp:sp modelId="{CFD155D8-C6D0-43C9-9943-19FCED5BA238}">
      <dsp:nvSpPr>
        <dsp:cNvPr id="0" name=""/>
        <dsp:cNvSpPr/>
      </dsp:nvSpPr>
      <dsp:spPr>
        <a:xfrm>
          <a:off x="3888448" y="293"/>
          <a:ext cx="3924436" cy="2448272"/>
        </a:xfrm>
        <a:prstGeom prst="round1Rect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Raumverständnis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solidFill>
                <a:schemeClr val="tx1"/>
              </a:solidFill>
            </a:rPr>
            <a:t>Perception</a:t>
          </a:r>
          <a:r>
            <a:rPr lang="de-DE" sz="2000" b="1" kern="1200" dirty="0">
              <a:solidFill>
                <a:schemeClr val="tx1"/>
              </a:solidFill>
            </a:rPr>
            <a:t> du </a:t>
          </a:r>
          <a:r>
            <a:rPr lang="de-DE" sz="2000" b="1" kern="1200" dirty="0" err="1">
              <a:solidFill>
                <a:schemeClr val="tx1"/>
              </a:solidFill>
            </a:rPr>
            <a:t>territoire</a:t>
          </a:r>
          <a:endParaRPr lang="de-DE" sz="2000" b="1" kern="1200" dirty="0">
            <a:solidFill>
              <a:schemeClr val="tx1"/>
            </a:solidFill>
          </a:endParaRPr>
        </a:p>
      </dsp:txBody>
      <dsp:txXfrm>
        <a:off x="3888448" y="293"/>
        <a:ext cx="3924436" cy="1836204"/>
      </dsp:txXfrm>
    </dsp:sp>
    <dsp:sp modelId="{27FD595E-6DBD-49C9-B66F-9449A41E8936}">
      <dsp:nvSpPr>
        <dsp:cNvPr id="0" name=""/>
        <dsp:cNvSpPr/>
      </dsp:nvSpPr>
      <dsp:spPr>
        <a:xfrm rot="10800000">
          <a:off x="0" y="2448272"/>
          <a:ext cx="3924436" cy="2448272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Lebenswelt der Zielgruppen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solidFill>
                <a:schemeClr val="tx1"/>
              </a:solidFill>
            </a:rPr>
            <a:t>Cadre</a:t>
          </a:r>
          <a:r>
            <a:rPr lang="de-DE" sz="2000" b="1" kern="1200" dirty="0">
              <a:solidFill>
                <a:schemeClr val="tx1"/>
              </a:solidFill>
            </a:rPr>
            <a:t> de </a:t>
          </a:r>
          <a:r>
            <a:rPr lang="de-DE" sz="2000" b="1" kern="1200" dirty="0" err="1">
              <a:solidFill>
                <a:schemeClr val="tx1"/>
              </a:solidFill>
            </a:rPr>
            <a:t>vie</a:t>
          </a:r>
          <a:r>
            <a:rPr lang="de-DE" sz="2000" b="1" kern="1200" dirty="0">
              <a:solidFill>
                <a:schemeClr val="tx1"/>
              </a:solidFill>
            </a:rPr>
            <a:t> des </a:t>
          </a:r>
          <a:r>
            <a:rPr lang="de-DE" sz="2000" b="1" kern="1200" dirty="0" err="1">
              <a:solidFill>
                <a:schemeClr val="tx1"/>
              </a:solidFill>
            </a:rPr>
            <a:t>groupes</a:t>
          </a:r>
          <a:r>
            <a:rPr lang="de-DE" sz="2000" b="1" kern="1200" dirty="0">
              <a:solidFill>
                <a:schemeClr val="tx1"/>
              </a:solidFill>
            </a:rPr>
            <a:t> </a:t>
          </a:r>
          <a:r>
            <a:rPr lang="de-DE" sz="2000" b="1" kern="1200" dirty="0" err="1">
              <a:solidFill>
                <a:schemeClr val="tx1"/>
              </a:solidFill>
            </a:rPr>
            <a:t>cibles</a:t>
          </a:r>
          <a:endParaRPr lang="de-DE" sz="2000" b="1" kern="1200" dirty="0">
            <a:solidFill>
              <a:schemeClr val="tx1"/>
            </a:solidFill>
          </a:endParaRPr>
        </a:p>
      </dsp:txBody>
      <dsp:txXfrm rot="10800000">
        <a:off x="0" y="3060339"/>
        <a:ext cx="3924436" cy="1836204"/>
      </dsp:txXfrm>
    </dsp:sp>
    <dsp:sp modelId="{EDE30C0C-DC41-4082-B031-790957846897}">
      <dsp:nvSpPr>
        <dsp:cNvPr id="0" name=""/>
        <dsp:cNvSpPr/>
      </dsp:nvSpPr>
      <dsp:spPr>
        <a:xfrm rot="5400000">
          <a:off x="4662518" y="1710190"/>
          <a:ext cx="2448272" cy="3924436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Dienstleistungen         und Angebote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solidFill>
                <a:schemeClr val="tx1"/>
              </a:solidFill>
            </a:rPr>
            <a:t>Prestations</a:t>
          </a:r>
          <a:r>
            <a:rPr lang="de-DE" sz="2000" b="1" kern="1200" dirty="0">
              <a:solidFill>
                <a:schemeClr val="tx1"/>
              </a:solidFill>
            </a:rPr>
            <a:t> et </a:t>
          </a:r>
          <a:r>
            <a:rPr lang="de-DE" sz="2000" b="1" kern="1200" dirty="0" err="1">
              <a:solidFill>
                <a:schemeClr val="tx1"/>
              </a:solidFill>
            </a:rPr>
            <a:t>offres</a:t>
          </a:r>
          <a:r>
            <a:rPr lang="de-DE" sz="2000" b="1" kern="1200" dirty="0">
              <a:solidFill>
                <a:schemeClr val="tx1"/>
              </a:solidFill>
            </a:rPr>
            <a:t> de </a:t>
          </a:r>
          <a:r>
            <a:rPr lang="de-DE" sz="2000" b="1" kern="1200" dirty="0" err="1">
              <a:solidFill>
                <a:schemeClr val="tx1"/>
              </a:solidFill>
            </a:rPr>
            <a:t>services</a:t>
          </a:r>
          <a:endParaRPr lang="de-DE" sz="2000" b="1" kern="1200" dirty="0">
            <a:solidFill>
              <a:schemeClr val="tx1"/>
            </a:solidFill>
          </a:endParaRPr>
        </a:p>
      </dsp:txBody>
      <dsp:txXfrm rot="-5400000">
        <a:off x="3924436" y="3060339"/>
        <a:ext cx="3924436" cy="1836204"/>
      </dsp:txXfrm>
    </dsp:sp>
    <dsp:sp modelId="{EDA42C0E-EEDA-4DBC-BEBF-361CB3C8D3CA}">
      <dsp:nvSpPr>
        <dsp:cNvPr id="0" name=""/>
        <dsp:cNvSpPr/>
      </dsp:nvSpPr>
      <dsp:spPr>
        <a:xfrm>
          <a:off x="2272570" y="1491358"/>
          <a:ext cx="3303731" cy="191382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</a:rPr>
            <a:t>Herausforderungen und Ansprüche in der Gestaltung des öffentlichen Raums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Défis et exigences pour l'aménagement de l'espace public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2365995" y="1584783"/>
        <a:ext cx="3116881" cy="1726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536" y="0"/>
            <a:ext cx="2951851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51851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536" y="9443662"/>
            <a:ext cx="2951851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AC2B49-0575-43F5-916A-106F863B63C9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482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36" y="0"/>
            <a:ext cx="2951851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2694"/>
            <a:ext cx="544957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text</a:t>
            </a:r>
            <a:r>
              <a:rPr lang="de-CH" noProof="0" dirty="0"/>
              <a:t> </a:t>
            </a:r>
            <a:r>
              <a:rPr lang="de-CH" noProof="0" dirty="0" err="1"/>
              <a:t>styles</a:t>
            </a:r>
            <a:endParaRPr lang="de-CH" noProof="0" dirty="0"/>
          </a:p>
          <a:p>
            <a:pPr lvl="1"/>
            <a:r>
              <a:rPr lang="de-CH" noProof="0" dirty="0"/>
              <a:t>Second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2"/>
            <a:r>
              <a:rPr lang="de-CH" noProof="0" dirty="0"/>
              <a:t>Third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3"/>
            <a:r>
              <a:rPr lang="de-CH" noProof="0" dirty="0" err="1"/>
              <a:t>Fourth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4"/>
            <a:r>
              <a:rPr lang="de-CH" noProof="0" dirty="0" err="1"/>
              <a:t>Fifth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851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36" y="9443662"/>
            <a:ext cx="2951851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A904FA-23EF-4C48-9391-8F4827E157F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954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2562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2F5FE-73C4-46EC-B18C-4D3E05C55E8C}" type="slidenum">
              <a:rPr lang="de-CH" smtClean="0"/>
              <a:pPr>
                <a:defRPr/>
              </a:pPr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5638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2F5FE-73C4-46EC-B18C-4D3E05C55E8C}" type="slidenum">
              <a:rPr lang="de-CH" smtClean="0"/>
              <a:pPr>
                <a:defRPr/>
              </a:pPr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800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2F5FE-73C4-46EC-B18C-4D3E05C55E8C}" type="slidenum">
              <a:rPr lang="de-CH" smtClean="0"/>
              <a:pPr>
                <a:defRPr/>
              </a:pPr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880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2F5FE-73C4-46EC-B18C-4D3E05C55E8C}" type="slidenum">
              <a:rPr lang="de-CH" smtClean="0"/>
              <a:pPr>
                <a:defRPr/>
              </a:pPr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2115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2F5FE-73C4-46EC-B18C-4D3E05C55E8C}" type="slidenum">
              <a:rPr lang="de-CH" smtClean="0"/>
              <a:pPr>
                <a:defRPr/>
              </a:pPr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4420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993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04FA-23EF-4C48-9391-8F4827E157F6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907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2F5FE-73C4-46EC-B18C-4D3E05C55E8C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1098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2F5FE-73C4-46EC-B18C-4D3E05C55E8C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042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200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2F5FE-73C4-46EC-B18C-4D3E05C55E8C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976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200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2F5FE-73C4-46EC-B18C-4D3E05C55E8C}" type="slidenum">
              <a:rPr lang="de-CH" smtClean="0"/>
              <a:pPr>
                <a:defRPr/>
              </a:pPr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944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2F5FE-73C4-46EC-B18C-4D3E05C55E8C}" type="slidenum">
              <a:rPr lang="de-CH" smtClean="0"/>
              <a:pPr>
                <a:defRPr/>
              </a:pPr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887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2F5FE-73C4-46EC-B18C-4D3E05C55E8C}" type="slidenum">
              <a:rPr lang="de-CH" smtClean="0"/>
              <a:pPr>
                <a:defRPr/>
              </a:pPr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6399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2F5FE-73C4-46EC-B18C-4D3E05C55E8C}" type="slidenum">
              <a:rPr lang="de-CH" smtClean="0"/>
              <a:pPr>
                <a:defRPr/>
              </a:pPr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878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bin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N:Hierarchy|ID:22|Hierarchy:1" title="PPT Titelfolie efqm 16:9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00" y="6228000"/>
            <a:ext cx="2502000" cy="331200"/>
          </a:xfrm>
          <a:prstGeom prst="rect">
            <a:avLst/>
          </a:prstGeom>
        </p:spPr>
      </p:pic>
      <p:pic>
        <p:nvPicPr>
          <p:cNvPr id="6" name="DN:Hierarchy|ID:23|Hierarchy:1" title="PPT Titelfolie 16:9.DE"/>
          <p:cNvPicPr preferRelativeResize="0"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324000"/>
            <a:ext cx="1616400" cy="975600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6799" y="5209455"/>
            <a:ext cx="8803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CH" sz="1400" dirty="0"/>
              <a:t>T direkt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626799" y="2060575"/>
            <a:ext cx="5541963" cy="1296988"/>
          </a:xfrm>
        </p:spPr>
        <p:txBody>
          <a:bodyPr anchor="t"/>
          <a:lstStyle>
            <a:lvl1pPr>
              <a:lnSpc>
                <a:spcPts val="2800"/>
              </a:lnSpc>
              <a:defRPr sz="19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626799" y="5383213"/>
            <a:ext cx="6300788" cy="1020762"/>
          </a:xfr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400"/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  <a:endParaRPr lang="de-CH" noProof="0" dirty="0"/>
          </a:p>
        </p:txBody>
      </p:sp>
      <p:sp>
        <p:nvSpPr>
          <p:cNvPr id="2" name="DN:Profile|ID:2" title="Section.DE"/>
          <p:cNvSpPr txBox="1"/>
          <p:nvPr userDrawn="1"/>
        </p:nvSpPr>
        <p:spPr>
          <a:xfrm>
            <a:off x="626799" y="4806931"/>
            <a:ext cx="6914149" cy="307777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r>
              <a:rPr lang="de-CH" sz="1400" dirty="0"/>
              <a:t>Leiter Institut Sozialmanagement, Sozialpolitik und Prävention </a:t>
            </a:r>
          </a:p>
        </p:txBody>
      </p:sp>
      <p:sp>
        <p:nvSpPr>
          <p:cNvPr id="3" name="DN:Profile|ID:1" title="Name"/>
          <p:cNvSpPr txBox="1"/>
          <p:nvPr userDrawn="1"/>
        </p:nvSpPr>
        <p:spPr>
          <a:xfrm>
            <a:off x="626799" y="4561383"/>
            <a:ext cx="5538887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 b="1" dirty="0"/>
              <a:t>Prof.</a:t>
            </a:r>
            <a:r>
              <a:rPr lang="de-CH" sz="1400" b="1" baseline="0" dirty="0"/>
              <a:t> Dr. Jürgen Stremlow</a:t>
            </a:r>
            <a:r>
              <a:rPr lang="de-CH" sz="1400" b="1" dirty="0"/>
              <a:t> </a:t>
            </a:r>
          </a:p>
        </p:txBody>
      </p:sp>
      <p:sp>
        <p:nvSpPr>
          <p:cNvPr id="14" name="DN:Profile|ID:4" title="Direct Phone"/>
          <p:cNvSpPr txBox="1"/>
          <p:nvPr userDrawn="1"/>
        </p:nvSpPr>
        <p:spPr>
          <a:xfrm>
            <a:off x="1450974" y="5209455"/>
            <a:ext cx="2832993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 dirty="0"/>
              <a:t>+41 41 367 48 41 </a:t>
            </a:r>
          </a:p>
        </p:txBody>
      </p:sp>
      <p:sp>
        <p:nvSpPr>
          <p:cNvPr id="15" name="DN:Profile|ID:6" title="Email"/>
          <p:cNvSpPr txBox="1"/>
          <p:nvPr userDrawn="1"/>
        </p:nvSpPr>
        <p:spPr>
          <a:xfrm>
            <a:off x="626799" y="5425479"/>
            <a:ext cx="4797922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 dirty="0"/>
              <a:t>juergen.stremlow@hslu.ch </a:t>
            </a:r>
          </a:p>
        </p:txBody>
      </p:sp>
      <p:sp>
        <p:nvSpPr>
          <p:cNvPr id="16" name="DN:Hierarchy|ID:1|Hierarchy:1" title="Ort.DE"/>
          <p:cNvSpPr txBox="1"/>
          <p:nvPr userDrawn="1"/>
        </p:nvSpPr>
        <p:spPr>
          <a:xfrm>
            <a:off x="626799" y="5877272"/>
            <a:ext cx="4737364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 dirty="0"/>
              <a:t>Bern, 16.11.2021 </a:t>
            </a:r>
          </a:p>
        </p:txBody>
      </p:sp>
    </p:spTree>
    <p:extLst>
      <p:ext uri="{BB962C8B-B14F-4D97-AF65-F5344CB8AC3E}">
        <p14:creationId xmlns:p14="http://schemas.microsoft.com/office/powerpoint/2010/main" val="3920175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22" userDrawn="1">
          <p15:clr>
            <a:srgbClr val="FBAE40"/>
          </p15:clr>
        </p15:guide>
        <p15:guide id="2" pos="33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E024-0B3B-4B5D-86B2-AF0035EF8454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486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75450" y="692150"/>
            <a:ext cx="2041525" cy="51911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47700" y="692150"/>
            <a:ext cx="5975350" cy="51911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3886-A746-4104-8354-2585253152BA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145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50A2D-FAF3-45CF-B73E-B3475EDB0F60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168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8E527-C309-43D0-961D-546528094020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426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7700" y="1798638"/>
            <a:ext cx="4008438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538" y="1798638"/>
            <a:ext cx="4008437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0CFDD-FA44-4CD0-A2D9-AFED68F6508D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317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D6A8F-5371-4FBB-812D-D2709F86D50B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188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8986-3AF4-4D82-BB44-546744DCD113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493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8987B-8410-4279-AD6D-3D0EDCBBD722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1989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8365-61C3-48AB-83BF-EFB6B46E5C8C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423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2764-84C7-422C-B653-A02BAA3B8A23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101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47700" y="692150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CH" altLang="de-DE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47700" y="1798638"/>
            <a:ext cx="81692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Formatvorlagen des Textmasters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CH" altLang="de-DE" dirty="0"/>
          </a:p>
        </p:txBody>
      </p:sp>
      <p:sp>
        <p:nvSpPr>
          <p:cNvPr id="1029" name="Text Box 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2938" y="6454775"/>
            <a:ext cx="270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CH" sz="700" dirty="0"/>
              <a:t>Folie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899592" y="6453188"/>
            <a:ext cx="8107883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pPr>
              <a:defRPr/>
            </a:pPr>
            <a:fld id="{25EE6612-218D-42A8-9A86-0933C19657E4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</a:t>
            </a:r>
            <a:fld id="{3EC17CAA-0DF3-4DC9-9336-214A8E71B29B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  <p:pic>
        <p:nvPicPr>
          <p:cNvPr id="3" name="DN:Hierarchy|ID:24|Hierarchy:1" title="PPT Folie 16:9.DE"/>
          <p:cNvPicPr preferRelativeResize="0">
            <a:picLocks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324000"/>
            <a:ext cx="824400" cy="190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2pPr>
      <a:lvl3pPr marL="906463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3pPr>
      <a:lvl4pPr marL="12620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6192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764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5336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29908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4480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-stiftung.ch/foerderprojekt/altersgerechtes-wettstein-basel-offene-altersarbeit-im-quarti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ebter-altenbericht.de/der-siebte-altenbericht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hyperlink" Target="file:///C:/Users/HP/Downloads/PDF%20Publikation%20IHAlterspolitik300818Leseprobe%20(1).pdf)" TargetMode="External"/><Relationship Id="rId5" Type="http://schemas.openxmlformats.org/officeDocument/2006/relationships/hyperlink" Target="https://www.vicino-luzern.ch/wp-content/uploads/2018/11/Wohnen_zu_Hause_auch_im_Alter_Tamara_Renner_Masterarbeit2015.pdf" TargetMode="External"/><Relationship Id="rId4" Type="http://schemas.openxmlformats.org/officeDocument/2006/relationships/hyperlink" Target="https://www.age-stiftung.ch/fileadmin/user_upload/Projekte/2018/009/2020_Age_I_2018_009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60648"/>
            <a:ext cx="7200800" cy="424847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CH" altLang="de-DE" sz="2000" dirty="0"/>
              <a:t>Inklusive und partizipative Gestaltung des öffentlichen Raums /</a:t>
            </a:r>
            <a:r>
              <a:rPr lang="de-CH" altLang="de-DE" sz="2000" dirty="0" err="1"/>
              <a:t>Aménagement</a:t>
            </a:r>
            <a:r>
              <a:rPr lang="de-CH" altLang="de-DE" sz="2000" dirty="0"/>
              <a:t> </a:t>
            </a:r>
            <a:r>
              <a:rPr lang="de-CH" altLang="de-DE" sz="2000" dirty="0" err="1"/>
              <a:t>inclusif</a:t>
            </a:r>
            <a:r>
              <a:rPr lang="de-CH" altLang="de-DE" sz="2000" dirty="0"/>
              <a:t> et </a:t>
            </a:r>
            <a:r>
              <a:rPr lang="de-CH" altLang="de-DE" sz="2000" dirty="0" err="1"/>
              <a:t>participatif</a:t>
            </a:r>
            <a:r>
              <a:rPr lang="de-CH" altLang="de-DE" sz="2000" dirty="0"/>
              <a:t> de </a:t>
            </a:r>
            <a:r>
              <a:rPr lang="de-CH" altLang="de-DE" sz="2000" dirty="0" err="1"/>
              <a:t>l'espace</a:t>
            </a:r>
            <a:r>
              <a:rPr lang="de-CH" altLang="de-DE" sz="2000" dirty="0"/>
              <a:t> </a:t>
            </a:r>
            <a:r>
              <a:rPr lang="de-CH" altLang="de-DE" sz="2000" dirty="0" err="1"/>
              <a:t>public</a:t>
            </a:r>
            <a:br>
              <a:rPr lang="de-CH" altLang="de-DE" sz="2000" dirty="0"/>
            </a:br>
            <a:br>
              <a:rPr lang="de-CH" altLang="de-DE" sz="2000" dirty="0"/>
            </a:br>
            <a:r>
              <a:rPr lang="de-CH" altLang="de-DE" sz="1600" dirty="0"/>
              <a:t>Herausforderungen und Gestaltungsansprüche /</a:t>
            </a:r>
            <a:br>
              <a:rPr lang="de-CH" altLang="de-DE" sz="1600" dirty="0"/>
            </a:br>
            <a:r>
              <a:rPr lang="de-CH" altLang="de-DE" sz="1600" dirty="0" err="1"/>
              <a:t>Défis</a:t>
            </a:r>
            <a:r>
              <a:rPr lang="de-CH" altLang="de-DE" sz="1600" dirty="0"/>
              <a:t> et </a:t>
            </a:r>
            <a:r>
              <a:rPr lang="de-CH" altLang="de-DE" sz="1600" dirty="0" err="1"/>
              <a:t>exigences</a:t>
            </a:r>
            <a:r>
              <a:rPr lang="de-CH" altLang="de-DE" sz="1600" dirty="0"/>
              <a:t> en </a:t>
            </a:r>
            <a:r>
              <a:rPr lang="de-CH" altLang="de-DE" sz="1600" dirty="0" err="1"/>
              <a:t>matière</a:t>
            </a:r>
            <a:r>
              <a:rPr lang="de-CH" altLang="de-DE" sz="1600" dirty="0"/>
              <a:t> </a:t>
            </a:r>
            <a:r>
              <a:rPr lang="de-CH" altLang="de-DE" sz="1600" dirty="0" err="1"/>
              <a:t>d'aménagement</a:t>
            </a:r>
            <a:br>
              <a:rPr lang="de-CH" altLang="de-DE" sz="1600" b="0" dirty="0"/>
            </a:br>
            <a:br>
              <a:rPr lang="de-CH" altLang="de-DE" sz="1600" b="0" dirty="0"/>
            </a:br>
            <a:r>
              <a:rPr lang="de-CH" altLang="de-DE" sz="1400" dirty="0"/>
              <a:t>Tagung «Altersfreundliche Umgebungen: integrierte Wohn- und Sozialräume als Chance für alle!» </a:t>
            </a:r>
            <a:br>
              <a:rPr lang="de-CH" altLang="de-DE" sz="1400" dirty="0"/>
            </a:br>
            <a:br>
              <a:rPr lang="de-CH" altLang="de-DE" sz="1400" dirty="0"/>
            </a:br>
            <a:r>
              <a:rPr lang="de-CH" altLang="de-DE" sz="1400" dirty="0" err="1"/>
              <a:t>Colloque</a:t>
            </a:r>
            <a:r>
              <a:rPr lang="de-CH" altLang="de-DE" sz="1400" dirty="0"/>
              <a:t> «</a:t>
            </a:r>
            <a:r>
              <a:rPr lang="de-CH" altLang="de-DE" sz="1400" dirty="0" err="1"/>
              <a:t>Environnements</a:t>
            </a:r>
            <a:r>
              <a:rPr lang="de-CH" altLang="de-DE" sz="1400" dirty="0"/>
              <a:t> favorables </a:t>
            </a:r>
            <a:r>
              <a:rPr lang="de-CH" altLang="de-DE" sz="1400" dirty="0" err="1"/>
              <a:t>aux</a:t>
            </a:r>
            <a:r>
              <a:rPr lang="de-CH" altLang="de-DE" sz="1400" dirty="0"/>
              <a:t> </a:t>
            </a:r>
            <a:r>
              <a:rPr lang="de-CH" altLang="de-DE" sz="1400" dirty="0" err="1"/>
              <a:t>aînés</a:t>
            </a:r>
            <a:r>
              <a:rPr lang="de-CH" altLang="de-DE" sz="1400" dirty="0"/>
              <a:t> : </a:t>
            </a:r>
            <a:r>
              <a:rPr lang="de-CH" altLang="de-DE" sz="1400" dirty="0" err="1"/>
              <a:t>espaces</a:t>
            </a:r>
            <a:r>
              <a:rPr lang="de-CH" altLang="de-DE" sz="1400" dirty="0"/>
              <a:t> </a:t>
            </a:r>
            <a:r>
              <a:rPr lang="de-CH" altLang="de-DE" sz="1400" dirty="0" err="1"/>
              <a:t>sociaux</a:t>
            </a:r>
            <a:r>
              <a:rPr lang="de-CH" altLang="de-DE" sz="1400" dirty="0"/>
              <a:t> et </a:t>
            </a:r>
            <a:r>
              <a:rPr lang="de-CH" altLang="de-DE" sz="1400" dirty="0" err="1"/>
              <a:t>d’habitat</a:t>
            </a:r>
            <a:r>
              <a:rPr lang="de-CH" altLang="de-DE" sz="1400" dirty="0"/>
              <a:t> </a:t>
            </a:r>
            <a:r>
              <a:rPr lang="de-CH" altLang="de-DE" sz="1400" dirty="0" err="1"/>
              <a:t>pour</a:t>
            </a:r>
            <a:r>
              <a:rPr lang="de-CH" altLang="de-DE" sz="1400" dirty="0"/>
              <a:t> </a:t>
            </a:r>
            <a:r>
              <a:rPr lang="de-CH" altLang="de-DE" sz="1400" dirty="0" err="1"/>
              <a:t>toutes</a:t>
            </a:r>
            <a:r>
              <a:rPr lang="de-CH" altLang="de-DE" sz="1400" dirty="0"/>
              <a:t> et </a:t>
            </a:r>
            <a:r>
              <a:rPr lang="de-CH" altLang="de-DE" sz="1400" dirty="0" err="1"/>
              <a:t>tous</a:t>
            </a:r>
            <a:r>
              <a:rPr lang="de-CH" altLang="de-DE" sz="1400" dirty="0"/>
              <a:t>», a+ Swiss </a:t>
            </a:r>
            <a:r>
              <a:rPr lang="de-CH" altLang="de-DE" sz="1400" dirty="0" err="1"/>
              <a:t>Platform</a:t>
            </a:r>
            <a:r>
              <a:rPr lang="de-CH" altLang="de-DE" sz="1400" dirty="0"/>
              <a:t> </a:t>
            </a:r>
            <a:r>
              <a:rPr lang="de-CH" altLang="de-DE" sz="1400" dirty="0" err="1"/>
              <a:t>Ageing</a:t>
            </a:r>
            <a:r>
              <a:rPr lang="de-CH" altLang="de-DE" sz="1400" dirty="0"/>
              <a:t> Society</a:t>
            </a:r>
            <a:br>
              <a:rPr lang="de-CH" altLang="de-DE" sz="1400" dirty="0"/>
            </a:br>
            <a:r>
              <a:rPr lang="de-CH" altLang="de-DE" sz="1400" dirty="0"/>
              <a:t> </a:t>
            </a:r>
            <a:r>
              <a:rPr lang="de-CH" altLang="de-DE" sz="1000" b="0" dirty="0" err="1">
                <a:solidFill>
                  <a:srgbClr val="0070C0"/>
                </a:solidFill>
              </a:rPr>
              <a:t>www.sagw.ch</a:t>
            </a:r>
            <a:r>
              <a:rPr lang="de-CH" altLang="de-DE" sz="1000" b="0" dirty="0">
                <a:solidFill>
                  <a:srgbClr val="0070C0"/>
                </a:solidFill>
              </a:rPr>
              <a:t>/</a:t>
            </a:r>
            <a:r>
              <a:rPr lang="de-CH" altLang="de-DE" sz="1000" b="0" dirty="0" err="1">
                <a:solidFill>
                  <a:srgbClr val="0070C0"/>
                </a:solidFill>
              </a:rPr>
              <a:t>sagw</a:t>
            </a:r>
            <a:r>
              <a:rPr lang="de-CH" altLang="de-DE" sz="1000" b="0" dirty="0">
                <a:solidFill>
                  <a:srgbClr val="0070C0"/>
                </a:solidFill>
              </a:rPr>
              <a:t>/aktuell/</a:t>
            </a:r>
            <a:r>
              <a:rPr lang="de-CH" altLang="de-DE" sz="1000" b="0" dirty="0" err="1">
                <a:solidFill>
                  <a:srgbClr val="0070C0"/>
                </a:solidFill>
              </a:rPr>
              <a:t>agenda</a:t>
            </a:r>
            <a:r>
              <a:rPr lang="de-CH" altLang="de-DE" sz="1000" b="0" dirty="0">
                <a:solidFill>
                  <a:srgbClr val="0070C0"/>
                </a:solidFill>
              </a:rPr>
              <a:t>/</a:t>
            </a:r>
            <a:r>
              <a:rPr lang="de-CH" altLang="de-DE" sz="1000" b="0" dirty="0" err="1">
                <a:solidFill>
                  <a:srgbClr val="0070C0"/>
                </a:solidFill>
              </a:rPr>
              <a:t>veranstaltungsdetails</a:t>
            </a:r>
            <a:r>
              <a:rPr lang="de-CH" altLang="de-DE" sz="1000" b="0" dirty="0">
                <a:solidFill>
                  <a:srgbClr val="0070C0"/>
                </a:solidFill>
              </a:rPr>
              <a:t>/</a:t>
            </a:r>
            <a:r>
              <a:rPr lang="de-CH" altLang="de-DE" sz="1000" b="0" dirty="0" err="1">
                <a:solidFill>
                  <a:srgbClr val="0070C0"/>
                </a:solidFill>
              </a:rPr>
              <a:t>events</a:t>
            </a:r>
            <a:r>
              <a:rPr lang="de-CH" altLang="de-DE" sz="1000" b="0" dirty="0">
                <a:solidFill>
                  <a:srgbClr val="0070C0"/>
                </a:solidFill>
              </a:rPr>
              <a:t>/</a:t>
            </a:r>
            <a:r>
              <a:rPr lang="de-CH" altLang="de-DE" sz="1000" b="0" dirty="0" err="1">
                <a:solidFill>
                  <a:srgbClr val="0070C0"/>
                </a:solidFill>
              </a:rPr>
              <a:t>detail</a:t>
            </a:r>
            <a:r>
              <a:rPr lang="de-CH" altLang="de-DE" sz="1000" b="0" dirty="0">
                <a:solidFill>
                  <a:srgbClr val="0070C0"/>
                </a:solidFill>
              </a:rPr>
              <a:t>/altersfreundliche-umgebungen-integrierte-wohn-und-sozialraeume-als-chance-fuer-alle</a:t>
            </a:r>
            <a:br>
              <a:rPr lang="de-CH" altLang="de-DE" sz="1400" dirty="0"/>
            </a:br>
            <a:br>
              <a:rPr lang="de-CH" altLang="de-DE" sz="1800" b="0" dirty="0"/>
            </a:br>
            <a:br>
              <a:rPr lang="de-CH" altLang="de-DE" sz="1800" b="0" dirty="0"/>
            </a:br>
            <a:endParaRPr lang="de-CH" altLang="de-DE" sz="1800" b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21DCE5F-37DC-6C49-A1B0-4ABA0A2B35D1}"/>
              </a:ext>
            </a:extLst>
          </p:cNvPr>
          <p:cNvSpPr txBox="1"/>
          <p:nvPr/>
        </p:nvSpPr>
        <p:spPr>
          <a:xfrm>
            <a:off x="4712648" y="5445224"/>
            <a:ext cx="4431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Traduction (d’abord original allemand ensuite traduction) par H.P. Graf, FAAG-Genève, </a:t>
            </a:r>
          </a:p>
          <a:p>
            <a:r>
              <a:rPr lang="fr-FR" sz="1400" dirty="0" err="1">
                <a:solidFill>
                  <a:srgbClr val="0070C0"/>
                </a:solidFill>
              </a:rPr>
              <a:t>graf-junod@bluewin.ch</a:t>
            </a:r>
            <a:r>
              <a:rPr lang="fr-FR" sz="1400" dirty="0">
                <a:solidFill>
                  <a:srgbClr val="0070C0"/>
                </a:solidFill>
              </a:rPr>
              <a:t>               </a:t>
            </a:r>
            <a:r>
              <a:rPr lang="fr-FR" sz="1400" dirty="0"/>
              <a:t>28.11.2021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439148"/>
              </p:ext>
            </p:extLst>
          </p:nvPr>
        </p:nvGraphicFramePr>
        <p:xfrm>
          <a:off x="539552" y="1082489"/>
          <a:ext cx="8100764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99481797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46592902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079926569"/>
                    </a:ext>
                  </a:extLst>
                </a:gridCol>
              </a:tblGrid>
              <a:tr h="510726">
                <a:tc>
                  <a:txBody>
                    <a:bodyPr/>
                    <a:lstStyle/>
                    <a:p>
                      <a:r>
                        <a:rPr lang="de-CH" sz="1400" dirty="0" err="1">
                          <a:solidFill>
                            <a:schemeClr val="tx1"/>
                          </a:solidFill>
                        </a:rPr>
                        <a:t>Concept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aseline="0" dirty="0" err="1">
                          <a:solidFill>
                            <a:schemeClr val="tx1"/>
                          </a:solidFill>
                        </a:rPr>
                        <a:t>Approches</a:t>
                      </a:r>
                      <a:r>
                        <a:rPr lang="de-CH" sz="1400" baseline="0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de-CH" sz="1400" baseline="0" dirty="0" err="1">
                          <a:solidFill>
                            <a:schemeClr val="tx1"/>
                          </a:solidFill>
                        </a:rPr>
                        <a:t>Enseignements</a:t>
                      </a:r>
                      <a:r>
                        <a:rPr lang="de-CH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400" baseline="0" dirty="0" err="1">
                          <a:solidFill>
                            <a:schemeClr val="tx1"/>
                          </a:solidFill>
                        </a:rPr>
                        <a:t>tirés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err="1">
                          <a:solidFill>
                            <a:schemeClr val="tx1"/>
                          </a:solidFill>
                        </a:rPr>
                        <a:t>Défis</a:t>
                      </a:r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de-CH" sz="1400" dirty="0" err="1">
                          <a:solidFill>
                            <a:schemeClr val="tx1"/>
                          </a:solidFill>
                        </a:rPr>
                        <a:t>Exigences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97258"/>
                  </a:ext>
                </a:extLst>
              </a:tr>
              <a:tr h="4761771">
                <a:tc>
                  <a:txBody>
                    <a:bodyPr/>
                    <a:lstStyle/>
                    <a:p>
                      <a:r>
                        <a:rPr lang="de-CH" sz="1400" b="1" dirty="0" err="1"/>
                        <a:t>Planification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 dirty="0" err="1"/>
                        <a:t>sociale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 dirty="0" err="1"/>
                        <a:t>coopérative</a:t>
                      </a:r>
                      <a:r>
                        <a:rPr lang="de-CH" sz="1400" b="1" dirty="0"/>
                        <a:t>  </a:t>
                      </a:r>
                      <a:r>
                        <a:rPr lang="de-CH" sz="1400" b="1" dirty="0" err="1"/>
                        <a:t>intégrée</a:t>
                      </a:r>
                      <a:endParaRPr lang="de-CH" sz="1400" b="1" dirty="0"/>
                    </a:p>
                  </a:txBody>
                  <a:tcPr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Objectif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personnes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âgées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peuvent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habiter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aussi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longtemps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que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possible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en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restant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indépendantes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et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vieillir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à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leur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domicile</a:t>
                      </a:r>
                      <a:endParaRPr lang="de-CH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CH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Collaboration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acteurs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impliqués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 la la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coordination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prestations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offres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→ «</a:t>
                      </a:r>
                      <a:r>
                        <a:rPr lang="de-CH" sz="1400" b="1" dirty="0" err="1">
                          <a:cs typeface="Calibri" panose="020F0502020204030204" pitchFamily="34" charset="0"/>
                        </a:rPr>
                        <a:t>prise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 en </a:t>
                      </a:r>
                      <a:r>
                        <a:rPr lang="de-CH" sz="1400" b="1" dirty="0" err="1">
                          <a:cs typeface="Calibri" panose="020F0502020204030204" pitchFamily="34" charset="0"/>
                        </a:rPr>
                        <a:t>charge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CH" sz="1400" b="1" dirty="0" err="1">
                          <a:cs typeface="Calibri" panose="020F0502020204030204" pitchFamily="34" charset="0"/>
                        </a:rPr>
                        <a:t>intégrée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»</a:t>
                      </a:r>
                      <a:endParaRPr lang="de-CH" sz="1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Communes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de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petite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et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moyenne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taille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coopération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intercommunale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dans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la 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mise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à 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disposition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des 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prestations</a:t>
                      </a:r>
                      <a:endParaRPr lang="de-CH" sz="1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altLang="de-DE" sz="1400" dirty="0" err="1"/>
                        <a:t>Aménagement</a:t>
                      </a:r>
                      <a:r>
                        <a:rPr lang="de-CH" altLang="de-DE" sz="1400" dirty="0"/>
                        <a:t> </a:t>
                      </a:r>
                      <a:r>
                        <a:rPr lang="de-CH" altLang="de-DE" sz="1400" dirty="0" err="1"/>
                        <a:t>ciblé</a:t>
                      </a:r>
                      <a:r>
                        <a:rPr lang="de-CH" altLang="de-DE" sz="1400" dirty="0"/>
                        <a:t> des </a:t>
                      </a:r>
                      <a:r>
                        <a:rPr lang="de-CH" altLang="de-DE" sz="1400" b="1" dirty="0" err="1"/>
                        <a:t>transitions</a:t>
                      </a:r>
                      <a:r>
                        <a:rPr lang="de-CH" altLang="de-DE" sz="1400" dirty="0"/>
                        <a:t> entre </a:t>
                      </a:r>
                      <a:r>
                        <a:rPr lang="de-CH" altLang="de-DE" sz="1400" b="1" dirty="0"/>
                        <a:t>ambulant &amp; </a:t>
                      </a:r>
                      <a:r>
                        <a:rPr lang="de-CH" altLang="de-DE" sz="1400" b="1" dirty="0" err="1"/>
                        <a:t>stationnaire</a:t>
                      </a:r>
                      <a:r>
                        <a:rPr lang="de-CH" altLang="de-DE" sz="1400" b="1" dirty="0"/>
                        <a:t>  </a:t>
                      </a:r>
                      <a:r>
                        <a:rPr lang="de-CH" altLang="de-DE" sz="1400" b="0" dirty="0"/>
                        <a:t>(</a:t>
                      </a:r>
                      <a:r>
                        <a:rPr lang="de-CH" altLang="de-DE" sz="1400" b="0" dirty="0" err="1"/>
                        <a:t>p.ex.en</a:t>
                      </a:r>
                      <a:r>
                        <a:rPr lang="de-CH" altLang="de-DE" sz="1400" b="0" dirty="0"/>
                        <a:t> </a:t>
                      </a:r>
                      <a:r>
                        <a:rPr lang="de-CH" altLang="de-DE" sz="1400" b="0" dirty="0" err="1"/>
                        <a:t>matière</a:t>
                      </a:r>
                      <a:r>
                        <a:rPr lang="de-CH" altLang="de-DE" sz="1400" b="0" dirty="0"/>
                        <a:t> </a:t>
                      </a:r>
                      <a:r>
                        <a:rPr lang="de-CH" altLang="de-DE" sz="1400" b="0" dirty="0" err="1"/>
                        <a:t>d’habitat</a:t>
                      </a:r>
                      <a:r>
                        <a:rPr lang="de-CH" altLang="de-DE" sz="1400" b="0" dirty="0"/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Création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de 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Centres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de 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services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dans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l’espace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social</a:t>
                      </a:r>
                      <a:b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</a:b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p.ex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Ville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de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Schaffhouse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Collaboration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entre 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groupes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de 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métier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p.ex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animation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socio-culturelle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conseil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social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et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soins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(ambulant &amp;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stationnaire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Collaboration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entre les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professionnel·le·s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et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l’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entourage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d’aide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«</a:t>
                      </a:r>
                      <a:r>
                        <a:rPr lang="de-CH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naturel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» 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p.ex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membres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de la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famille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voisin·e·s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de-CH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bénévoles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de-CH" sz="1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91525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D1085-9F37-4A62-97B9-0FBA7BE1D3FF}" type="slidenum">
              <a:rPr lang="de-CH" smtClean="0"/>
              <a:pPr>
                <a:defRPr/>
              </a:pPr>
              <a:t>10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-6780"/>
            <a:ext cx="7452320" cy="5478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Dimension de </a:t>
            </a:r>
            <a:r>
              <a:rPr lang="de-CH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l’aménagement</a:t>
            </a:r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de-CH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Prestations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de-CH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offres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de-CH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service</a:t>
            </a:r>
            <a:endParaRPr lang="de-CH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9552" y="5517232"/>
            <a:ext cx="1764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err="1"/>
              <a:t>Sources</a:t>
            </a:r>
            <a:r>
              <a:rPr lang="de-CH" sz="1000" dirty="0"/>
              <a:t>:</a:t>
            </a:r>
          </a:p>
          <a:p>
            <a:r>
              <a:rPr lang="de-CH" sz="1000" dirty="0"/>
              <a:t>Schubert 2018, S. 61 ff.; S. 71</a:t>
            </a:r>
          </a:p>
          <a:p>
            <a:r>
              <a:rPr lang="de-CH" sz="1000" dirty="0"/>
              <a:t>Renner Strauss 2015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D06D9A0-AAE2-4FEB-BD39-12B44EC7A875}"/>
              </a:ext>
            </a:extLst>
          </p:cNvPr>
          <p:cNvSpPr txBox="1">
            <a:spLocks/>
          </p:cNvSpPr>
          <p:nvPr/>
        </p:nvSpPr>
        <p:spPr bwMode="auto">
          <a:xfrm>
            <a:off x="539552" y="518847"/>
            <a:ext cx="8497188" cy="5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CH" sz="2000" kern="0" dirty="0" err="1"/>
              <a:t>Concepts</a:t>
            </a:r>
            <a:r>
              <a:rPr lang="de-CH" sz="2000" kern="0" dirty="0"/>
              <a:t> </a:t>
            </a:r>
            <a:r>
              <a:rPr lang="de-CH" sz="2000" kern="0" dirty="0" err="1"/>
              <a:t>récents</a:t>
            </a:r>
            <a:r>
              <a:rPr lang="de-CH" sz="2000" kern="0" dirty="0"/>
              <a:t>, </a:t>
            </a:r>
            <a:r>
              <a:rPr lang="de-CH" sz="2000" kern="0" dirty="0" err="1"/>
              <a:t>défis</a:t>
            </a:r>
            <a:r>
              <a:rPr lang="de-CH" sz="2000" kern="0" dirty="0"/>
              <a:t> et </a:t>
            </a:r>
            <a:r>
              <a:rPr lang="de-CH" sz="2000" kern="0" dirty="0" err="1"/>
              <a:t>exigences</a:t>
            </a:r>
            <a:endParaRPr lang="de-CH" sz="2000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EF3610-1F7C-6F4B-AC29-857299175C80}"/>
              </a:ext>
            </a:extLst>
          </p:cNvPr>
          <p:cNvSpPr/>
          <p:nvPr/>
        </p:nvSpPr>
        <p:spPr>
          <a:xfrm>
            <a:off x="7164288" y="6426284"/>
            <a:ext cx="125019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6 traduit</a:t>
            </a:r>
          </a:p>
        </p:txBody>
      </p:sp>
    </p:spTree>
    <p:extLst>
      <p:ext uri="{BB962C8B-B14F-4D97-AF65-F5344CB8AC3E}">
        <p14:creationId xmlns:p14="http://schemas.microsoft.com/office/powerpoint/2010/main" val="239190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71941"/>
              </p:ext>
            </p:extLst>
          </p:nvPr>
        </p:nvGraphicFramePr>
        <p:xfrm>
          <a:off x="539552" y="1340768"/>
          <a:ext cx="8100764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199481797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465929020"/>
                    </a:ext>
                  </a:extLst>
                </a:gridCol>
                <a:gridCol w="3132212">
                  <a:extLst>
                    <a:ext uri="{9D8B030D-6E8A-4147-A177-3AD203B41FA5}">
                      <a16:colId xmlns:a16="http://schemas.microsoft.com/office/drawing/2014/main" val="4079926569"/>
                    </a:ext>
                  </a:extLst>
                </a:gridCol>
              </a:tblGrid>
              <a:tr h="261224"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Konzepte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aseline="0" dirty="0">
                          <a:solidFill>
                            <a:schemeClr val="tx1"/>
                          </a:solidFill>
                        </a:rPr>
                        <a:t>Ansätze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Herausforderung / Anspruch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97258"/>
                  </a:ext>
                </a:extLst>
              </a:tr>
              <a:tr h="3058796">
                <a:tc>
                  <a:txBody>
                    <a:bodyPr/>
                    <a:lstStyle/>
                    <a:p>
                      <a:r>
                        <a:rPr lang="de-CH" sz="1400" b="1" dirty="0"/>
                        <a:t>Einbezug der älteren Bevölkerung</a:t>
                      </a:r>
                    </a:p>
                    <a:p>
                      <a:endParaRPr lang="de-CH" sz="1400" b="1" dirty="0"/>
                    </a:p>
                    <a:p>
                      <a:endParaRPr lang="de-CH" sz="1400" b="1" dirty="0"/>
                    </a:p>
                    <a:p>
                      <a:endParaRPr lang="de-CH" sz="1400" b="1" dirty="0"/>
                    </a:p>
                    <a:p>
                      <a:endParaRPr lang="de-CH" sz="1400" b="1" dirty="0"/>
                    </a:p>
                    <a:p>
                      <a:endParaRPr lang="de-CH" sz="1400" dirty="0"/>
                    </a:p>
                  </a:txBody>
                  <a:tcPr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 der aktuellen </a:t>
                      </a:r>
                      <a:r>
                        <a:rPr lang="de-DE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Teilnahmegewährung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aus Sicht des Staates und den </a:t>
                      </a:r>
                      <a:r>
                        <a:rPr lang="de-DE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Teilnahme-möglichkeiten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aus der Sicht der Bürgerinnen &amp; Bürger</a:t>
                      </a:r>
                    </a:p>
                    <a:p>
                      <a:pPr marL="176213" indent="-176213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Ziel: Ausbau der </a:t>
                      </a:r>
                      <a:r>
                        <a:rPr lang="de-DE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Teil-</a:t>
                      </a:r>
                      <a:r>
                        <a:rPr lang="de-DE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habemöglichkeiten</a:t>
                      </a:r>
                      <a:r>
                        <a:rPr lang="de-DE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 Förderung der Teilnahme älteren Bevölkerung</a:t>
                      </a:r>
                    </a:p>
                    <a:p>
                      <a:pPr marL="176213" indent="-176213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Berücksichtigung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der Situation von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Adres-satinnen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 Adressaten </a:t>
                      </a:r>
                      <a:r>
                        <a:rPr lang="de-DE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der Planung</a:t>
                      </a:r>
                      <a:endParaRPr lang="de-DE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de-CH" sz="1400" dirty="0"/>
                    </a:p>
                  </a:txBody>
                  <a:tcPr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CH" sz="1400" b="1" dirty="0"/>
                        <a:t>systematischer Einbezug </a:t>
                      </a:r>
                      <a:r>
                        <a:rPr lang="de-CH" sz="1400" dirty="0"/>
                        <a:t>der Perspektive</a:t>
                      </a:r>
                      <a:r>
                        <a:rPr lang="de-CH" sz="1400" baseline="0" dirty="0"/>
                        <a:t> &amp; Expertise der älteren Bevölkerung bei der Planung und Realisierung von Dienstleistungen (z.B. mit Quartierrundgängen, Be-</a:t>
                      </a:r>
                      <a:r>
                        <a:rPr lang="de-CH" sz="1400" baseline="0" dirty="0" err="1"/>
                        <a:t>völkerungsbefragungen</a:t>
                      </a:r>
                      <a:r>
                        <a:rPr lang="de-CH" sz="1400" baseline="0" dirty="0"/>
                        <a:t>, </a:t>
                      </a:r>
                      <a:r>
                        <a:rPr lang="de-CH" sz="1400" baseline="0" dirty="0" err="1"/>
                        <a:t>Senior:innen-Foren</a:t>
                      </a:r>
                      <a:r>
                        <a:rPr lang="de-CH" sz="1400" baseline="0" dirty="0"/>
                        <a:t>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CH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CH" sz="1400" dirty="0"/>
                        <a:t>niederschwellige </a:t>
                      </a:r>
                      <a:r>
                        <a:rPr lang="de-CH" sz="1400" b="1" dirty="0"/>
                        <a:t>Zugänge für schwer erreichbare</a:t>
                      </a:r>
                      <a:r>
                        <a:rPr lang="de-CH" sz="1400" dirty="0"/>
                        <a:t> </a:t>
                      </a:r>
                      <a:r>
                        <a:rPr lang="de-CH" sz="1400" b="1" dirty="0"/>
                        <a:t>Zielgruppen</a:t>
                      </a:r>
                      <a:r>
                        <a:rPr lang="de-CH" sz="1400" dirty="0"/>
                        <a:t> (z.B. Schaffung von neuen Vermittlungsrollen im Sozialraum)</a:t>
                      </a:r>
                    </a:p>
                  </a:txBody>
                  <a:tcPr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253054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D1085-9F37-4A62-97B9-0FBA7BE1D3FF}" type="slidenum">
              <a:rPr lang="de-CH" smtClean="0"/>
              <a:pPr>
                <a:defRPr/>
              </a:pPr>
              <a:t>11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-6780"/>
            <a:ext cx="7452320" cy="5478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Gestaltungsdimension 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Dienstleistungen und Angebote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6875" y="5104828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Quellen:</a:t>
            </a:r>
            <a:br>
              <a:rPr lang="de-CH" sz="1000" dirty="0"/>
            </a:br>
            <a:r>
              <a:rPr lang="de-CH" sz="1000" dirty="0"/>
              <a:t>Lüttringhaus 2000</a:t>
            </a:r>
          </a:p>
          <a:p>
            <a:r>
              <a:rPr lang="de-CH" sz="1000" dirty="0" err="1"/>
              <a:t>Chiapparini</a:t>
            </a:r>
            <a:r>
              <a:rPr lang="de-CH" sz="1000" dirty="0"/>
              <a:t> Eicher 2019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77" y="2243478"/>
            <a:ext cx="2239931" cy="166437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53008" y="3887650"/>
            <a:ext cx="2409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i="1" dirty="0"/>
              <a:t>Grafik zum Stufenmodell der Partizipation</a:t>
            </a:r>
            <a:r>
              <a:rPr lang="de-CH" sz="1000" dirty="0"/>
              <a:t>: </a:t>
            </a:r>
            <a:r>
              <a:rPr lang="de-CH" sz="1000" dirty="0" err="1"/>
              <a:t>Lüttringhaus</a:t>
            </a:r>
            <a:r>
              <a:rPr lang="de-CH" sz="1000" dirty="0"/>
              <a:t> 2000, S. 44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887A447-88D6-4C40-A7E8-8FC95775ABAB}"/>
              </a:ext>
            </a:extLst>
          </p:cNvPr>
          <p:cNvSpPr txBox="1">
            <a:spLocks/>
          </p:cNvSpPr>
          <p:nvPr/>
        </p:nvSpPr>
        <p:spPr bwMode="auto">
          <a:xfrm>
            <a:off x="467544" y="764704"/>
            <a:ext cx="8497188" cy="5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CH" sz="2000" kern="0" dirty="0"/>
              <a:t>Neuere Konzepte, Herausforderungen und Ansprüche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A7C90B-23FE-124E-B65C-CFC666186786}"/>
              </a:ext>
            </a:extLst>
          </p:cNvPr>
          <p:cNvSpPr/>
          <p:nvPr/>
        </p:nvSpPr>
        <p:spPr>
          <a:xfrm>
            <a:off x="7740352" y="6104922"/>
            <a:ext cx="34015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6921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292492"/>
              </p:ext>
            </p:extLst>
          </p:nvPr>
        </p:nvGraphicFramePr>
        <p:xfrm>
          <a:off x="611560" y="1340767"/>
          <a:ext cx="8028756" cy="4786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99481797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465929020"/>
                    </a:ext>
                  </a:extLst>
                </a:gridCol>
                <a:gridCol w="3132212">
                  <a:extLst>
                    <a:ext uri="{9D8B030D-6E8A-4147-A177-3AD203B41FA5}">
                      <a16:colId xmlns:a16="http://schemas.microsoft.com/office/drawing/2014/main" val="4079926569"/>
                    </a:ext>
                  </a:extLst>
                </a:gridCol>
              </a:tblGrid>
              <a:tr h="541995">
                <a:tc>
                  <a:txBody>
                    <a:bodyPr/>
                    <a:lstStyle/>
                    <a:p>
                      <a:r>
                        <a:rPr lang="de-CH" sz="1400" dirty="0" err="1">
                          <a:solidFill>
                            <a:schemeClr val="tx1"/>
                          </a:solidFill>
                        </a:rPr>
                        <a:t>Concept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aseline="0" dirty="0" err="1">
                          <a:solidFill>
                            <a:schemeClr val="tx1"/>
                          </a:solidFill>
                        </a:rPr>
                        <a:t>Approches</a:t>
                      </a:r>
                      <a:r>
                        <a:rPr lang="de-CH" sz="1400" baseline="0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de-CH" sz="1400" baseline="0" dirty="0" err="1">
                          <a:solidFill>
                            <a:schemeClr val="tx1"/>
                          </a:solidFill>
                        </a:rPr>
                        <a:t>Enseignements</a:t>
                      </a:r>
                      <a:r>
                        <a:rPr lang="de-CH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400" baseline="0" dirty="0" err="1">
                          <a:solidFill>
                            <a:schemeClr val="tx1"/>
                          </a:solidFill>
                        </a:rPr>
                        <a:t>tirés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err="1">
                          <a:solidFill>
                            <a:schemeClr val="tx1"/>
                          </a:solidFill>
                        </a:rPr>
                        <a:t>Défis</a:t>
                      </a:r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de-CH" sz="1400" dirty="0" err="1">
                          <a:solidFill>
                            <a:schemeClr val="tx1"/>
                          </a:solidFill>
                        </a:rPr>
                        <a:t>Exigences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97258"/>
                  </a:ext>
                </a:extLst>
              </a:tr>
              <a:tr h="4244438">
                <a:tc>
                  <a:txBody>
                    <a:bodyPr/>
                    <a:lstStyle/>
                    <a:p>
                      <a:r>
                        <a:rPr lang="de-CH" sz="1400" b="1" dirty="0" err="1"/>
                        <a:t>Inclusion</a:t>
                      </a:r>
                      <a:r>
                        <a:rPr lang="de-CH" sz="1400" b="1" dirty="0"/>
                        <a:t> de la </a:t>
                      </a:r>
                      <a:r>
                        <a:rPr lang="de-CH" sz="1400" b="1" dirty="0" err="1"/>
                        <a:t>population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/>
                        <a:t>vieillissante</a:t>
                      </a:r>
                      <a:endParaRPr lang="de-CH" sz="1400" b="1" dirty="0"/>
                    </a:p>
                    <a:p>
                      <a:endParaRPr lang="de-CH" sz="900" b="0" dirty="0"/>
                    </a:p>
                    <a:p>
                      <a:r>
                        <a:rPr lang="de-CH" sz="900" b="1" dirty="0" err="1"/>
                        <a:t>Système</a:t>
                      </a:r>
                      <a:r>
                        <a:rPr lang="de-CH" sz="900" b="1" dirty="0"/>
                        <a:t> de </a:t>
                      </a:r>
                      <a:r>
                        <a:rPr lang="de-CH" sz="900" b="1" dirty="0" err="1"/>
                        <a:t>l'Etat</a:t>
                      </a:r>
                      <a:r>
                        <a:rPr lang="de-CH" sz="900" b="1" dirty="0"/>
                        <a:t>:  [</a:t>
                      </a:r>
                      <a:r>
                        <a:rPr lang="de-CH" sz="900" b="1" dirty="0" err="1"/>
                        <a:t>offrir</a:t>
                      </a:r>
                      <a:r>
                        <a:rPr lang="de-CH" sz="900" b="1" dirty="0"/>
                        <a:t> </a:t>
                      </a:r>
                      <a:r>
                        <a:rPr lang="de-CH" sz="900" b="1" dirty="0" err="1"/>
                        <a:t>différents</a:t>
                      </a:r>
                      <a:r>
                        <a:rPr lang="de-CH" sz="900" b="1" dirty="0"/>
                        <a:t> </a:t>
                      </a:r>
                      <a:r>
                        <a:rPr lang="de-CH" sz="900" b="1" dirty="0" err="1"/>
                        <a:t>niveaux</a:t>
                      </a:r>
                      <a:r>
                        <a:rPr lang="de-CH" sz="900" b="1" dirty="0"/>
                        <a:t> de </a:t>
                      </a:r>
                      <a:r>
                        <a:rPr lang="de-CH" sz="900" b="1" dirty="0" err="1"/>
                        <a:t>possibilités</a:t>
                      </a:r>
                      <a:r>
                        <a:rPr lang="de-CH" sz="900" b="1" dirty="0"/>
                        <a:t> de </a:t>
                      </a:r>
                      <a:r>
                        <a:rPr lang="de-CH" sz="900" b="1" dirty="0" err="1"/>
                        <a:t>participation</a:t>
                      </a:r>
                      <a:r>
                        <a:rPr lang="de-CH" sz="900" b="1" dirty="0"/>
                        <a:t> </a:t>
                      </a:r>
                      <a:br>
                        <a:rPr lang="de-CH" sz="900" b="1" dirty="0"/>
                      </a:br>
                      <a:r>
                        <a:rPr lang="de-CH" sz="900" b="1" dirty="0"/>
                        <a:t>≠ non-</a:t>
                      </a:r>
                      <a:r>
                        <a:rPr lang="de-CH" sz="900" b="1" dirty="0" err="1"/>
                        <a:t>participation</a:t>
                      </a:r>
                      <a:r>
                        <a:rPr lang="de-CH" sz="900" b="1" dirty="0"/>
                        <a:t>, cf.0-.]</a:t>
                      </a:r>
                    </a:p>
                    <a:p>
                      <a:r>
                        <a:rPr lang="de-CH" sz="900" b="0" dirty="0"/>
                        <a:t>0-. Manipulation  1.Information, </a:t>
                      </a:r>
                      <a:r>
                        <a:rPr lang="de-CH" sz="900" b="0" dirty="0" err="1"/>
                        <a:t>échanges</a:t>
                      </a:r>
                      <a:r>
                        <a:rPr lang="de-CH" sz="900" b="0" dirty="0"/>
                        <a:t> &lt; 2.Explications </a:t>
                      </a:r>
                      <a:br>
                        <a:rPr lang="de-CH" sz="900" b="0" dirty="0"/>
                      </a:br>
                      <a:r>
                        <a:rPr lang="de-CH" sz="900" b="0" dirty="0"/>
                        <a:t>&lt; 3.Coopérations en </a:t>
                      </a:r>
                      <a:r>
                        <a:rPr lang="de-CH" sz="900" b="0" dirty="0" err="1"/>
                        <a:t>partenariats</a:t>
                      </a:r>
                      <a:r>
                        <a:rPr lang="de-CH" sz="900" b="0" dirty="0"/>
                        <a:t> &lt; 4.Délégation de la </a:t>
                      </a:r>
                      <a:r>
                        <a:rPr lang="de-CH" sz="900" b="0" dirty="0" err="1"/>
                        <a:t>décision</a:t>
                      </a:r>
                      <a:endParaRPr lang="de-CH" sz="900" b="0" dirty="0"/>
                    </a:p>
                    <a:p>
                      <a:endParaRPr lang="de-CH" sz="900" b="0" dirty="0"/>
                    </a:p>
                    <a:p>
                      <a:r>
                        <a:rPr lang="de-CH" sz="900" b="1" dirty="0" err="1"/>
                        <a:t>Citoyen·ne·s</a:t>
                      </a:r>
                      <a:r>
                        <a:rPr lang="de-CH" sz="900" b="1" dirty="0"/>
                        <a:t>:[</a:t>
                      </a:r>
                      <a:r>
                        <a:rPr lang="de-CH" sz="900" b="1" dirty="0" err="1"/>
                        <a:t>niveaux</a:t>
                      </a:r>
                      <a:r>
                        <a:rPr lang="de-CH" sz="900" b="1" dirty="0"/>
                        <a:t> de] </a:t>
                      </a:r>
                      <a:r>
                        <a:rPr lang="de-CH" sz="900" b="1" dirty="0" err="1"/>
                        <a:t>participation</a:t>
                      </a:r>
                      <a:r>
                        <a:rPr lang="de-CH" sz="900" b="1" dirty="0"/>
                        <a:t>:</a:t>
                      </a:r>
                    </a:p>
                    <a:p>
                      <a:r>
                        <a:rPr lang="de-CH" sz="900" b="0" dirty="0"/>
                        <a:t>0-. </a:t>
                      </a:r>
                      <a:r>
                        <a:rPr lang="de-CH" sz="900" b="0" dirty="0" err="1"/>
                        <a:t>Désintérêt</a:t>
                      </a:r>
                      <a:r>
                        <a:rPr lang="de-CH" sz="900" b="0" dirty="0"/>
                        <a:t> 1. Observer/ </a:t>
                      </a:r>
                      <a:r>
                        <a:rPr lang="de-CH" sz="900" b="0" dirty="0" err="1"/>
                        <a:t>s'informer</a:t>
                      </a:r>
                      <a:r>
                        <a:rPr lang="de-CH" sz="900" b="0" dirty="0"/>
                        <a:t> &lt; 2.Participer </a:t>
                      </a:r>
                      <a:br>
                        <a:rPr lang="de-CH" sz="900" b="0" dirty="0"/>
                      </a:br>
                      <a:r>
                        <a:rPr lang="de-CH" sz="900" b="0" dirty="0"/>
                        <a:t>&lt; 3.Codécider </a:t>
                      </a:r>
                      <a:br>
                        <a:rPr lang="de-CH" sz="900" b="0" dirty="0"/>
                      </a:br>
                      <a:r>
                        <a:rPr lang="de-CH" sz="900" b="0" dirty="0"/>
                        <a:t>&lt; 4. Se </a:t>
                      </a:r>
                      <a:r>
                        <a:rPr lang="de-CH" sz="900" b="0" dirty="0" err="1"/>
                        <a:t>responsabiliser</a:t>
                      </a:r>
                      <a:r>
                        <a:rPr lang="de-CH" sz="900" b="0" dirty="0"/>
                        <a:t>  </a:t>
                      </a:r>
                      <a:br>
                        <a:rPr lang="de-CH" sz="900" b="0" dirty="0"/>
                      </a:br>
                      <a:r>
                        <a:rPr lang="de-CH" sz="900" b="0" dirty="0"/>
                        <a:t>&lt; </a:t>
                      </a:r>
                      <a:r>
                        <a:rPr lang="de-CH" sz="900" b="0" dirty="0" err="1"/>
                        <a:t>Décider</a:t>
                      </a:r>
                      <a:r>
                        <a:rPr lang="de-CH" sz="900" b="0" dirty="0"/>
                        <a:t> et </a:t>
                      </a:r>
                      <a:r>
                        <a:rPr lang="de-CH" sz="900" b="0" dirty="0" err="1"/>
                        <a:t>agir</a:t>
                      </a:r>
                      <a:r>
                        <a:rPr lang="de-CH" sz="900" b="0" dirty="0"/>
                        <a:t> en autonomes</a:t>
                      </a:r>
                    </a:p>
                    <a:p>
                      <a:endParaRPr lang="de-CH" sz="1400" b="1" dirty="0"/>
                    </a:p>
                    <a:p>
                      <a:endParaRPr lang="de-CH" sz="1400" b="1" dirty="0"/>
                    </a:p>
                    <a:p>
                      <a:endParaRPr lang="de-CH" sz="1400" dirty="0"/>
                    </a:p>
                  </a:txBody>
                  <a:tcPr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 de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l‘</a:t>
                      </a:r>
                      <a:r>
                        <a:rPr lang="de-DE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offre</a:t>
                      </a:r>
                      <a:r>
                        <a:rPr lang="de-DE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participation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actuelle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telle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vue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l‘Etat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des </a:t>
                      </a:r>
                      <a:r>
                        <a:rPr lang="de-DE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possibilités</a:t>
                      </a:r>
                      <a:r>
                        <a:rPr lang="de-DE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participation</a:t>
                      </a:r>
                      <a:r>
                        <a:rPr lang="de-DE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telles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vues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 les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citoyen·ne·s</a:t>
                      </a:r>
                      <a:endParaRPr lang="de-DE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Objectif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développer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possibilité</a:t>
                      </a:r>
                      <a:r>
                        <a:rPr lang="de-DE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participation</a:t>
                      </a:r>
                      <a:r>
                        <a:rPr lang="de-DE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promouvoir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l‘inclusion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vieillissante</a:t>
                      </a:r>
                      <a:endParaRPr lang="de-DE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Prise en </a:t>
                      </a:r>
                      <a:r>
                        <a:rPr lang="de-DE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compte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situation</a:t>
                      </a:r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destinataires</a:t>
                      </a:r>
                      <a:r>
                        <a:rPr lang="de-DE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lors</a:t>
                      </a:r>
                      <a:r>
                        <a:rPr lang="de-DE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de-DE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planification</a:t>
                      </a:r>
                      <a:endParaRPr lang="de-DE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de-CH" sz="1400" dirty="0"/>
                    </a:p>
                  </a:txBody>
                  <a:tcPr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CH" sz="1400" b="1" dirty="0"/>
                        <a:t>Prise en </a:t>
                      </a:r>
                      <a:r>
                        <a:rPr lang="de-CH" sz="1400" b="1" dirty="0" err="1"/>
                        <a:t>compte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 dirty="0" err="1"/>
                        <a:t>systématique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dirty="0"/>
                        <a:t>des </a:t>
                      </a:r>
                      <a:r>
                        <a:rPr lang="de-CH" sz="1400" dirty="0" err="1"/>
                        <a:t>manières</a:t>
                      </a:r>
                      <a:r>
                        <a:rPr lang="de-CH" sz="1400" dirty="0"/>
                        <a:t> de </a:t>
                      </a:r>
                      <a:r>
                        <a:rPr lang="de-CH" sz="1400" dirty="0" err="1"/>
                        <a:t>voir</a:t>
                      </a:r>
                      <a:r>
                        <a:rPr lang="de-CH" sz="1400" dirty="0"/>
                        <a:t> </a:t>
                      </a:r>
                      <a:r>
                        <a:rPr lang="de-CH" sz="1400" baseline="0" dirty="0"/>
                        <a:t>&amp; de </a:t>
                      </a:r>
                      <a:r>
                        <a:rPr lang="de-CH" sz="1400" baseline="0" dirty="0" err="1"/>
                        <a:t>l’expertise</a:t>
                      </a:r>
                      <a:r>
                        <a:rPr lang="de-CH" sz="1400" baseline="0" dirty="0"/>
                        <a:t> de la </a:t>
                      </a:r>
                      <a:r>
                        <a:rPr lang="de-CH" sz="1400" baseline="0" dirty="0" err="1"/>
                        <a:t>population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vieillissante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lors</a:t>
                      </a:r>
                      <a:r>
                        <a:rPr lang="de-CH" sz="1400" baseline="0" dirty="0"/>
                        <a:t> de la </a:t>
                      </a:r>
                      <a:r>
                        <a:rPr lang="de-CH" sz="1400" baseline="0" dirty="0" err="1"/>
                        <a:t>planification</a:t>
                      </a:r>
                      <a:r>
                        <a:rPr lang="de-CH" sz="1400" baseline="0" dirty="0"/>
                        <a:t> et de la </a:t>
                      </a:r>
                      <a:r>
                        <a:rPr lang="de-CH" sz="1400" baseline="0" dirty="0" err="1"/>
                        <a:t>prestation</a:t>
                      </a:r>
                      <a:r>
                        <a:rPr lang="de-CH" sz="1400" baseline="0" dirty="0"/>
                        <a:t> de </a:t>
                      </a:r>
                      <a:r>
                        <a:rPr lang="de-CH" sz="1400" baseline="0" dirty="0" err="1"/>
                        <a:t>services</a:t>
                      </a:r>
                      <a:r>
                        <a:rPr lang="de-CH" sz="1400" baseline="0" dirty="0"/>
                        <a:t> (</a:t>
                      </a:r>
                      <a:r>
                        <a:rPr lang="de-CH" sz="1400" baseline="0" dirty="0" err="1"/>
                        <a:t>p.ex</a:t>
                      </a:r>
                      <a:r>
                        <a:rPr lang="de-CH" sz="1400" baseline="0" dirty="0"/>
                        <a:t>. </a:t>
                      </a:r>
                      <a:r>
                        <a:rPr lang="de-CH" sz="1400" baseline="0" dirty="0" err="1"/>
                        <a:t>visites</a:t>
                      </a:r>
                      <a:r>
                        <a:rPr lang="de-CH" sz="1400" baseline="0" dirty="0"/>
                        <a:t> du quartier, </a:t>
                      </a:r>
                      <a:r>
                        <a:rPr lang="de-CH" sz="1400" baseline="0" dirty="0" err="1"/>
                        <a:t>enquêtes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auprès</a:t>
                      </a:r>
                      <a:r>
                        <a:rPr lang="de-CH" sz="1400" baseline="0" dirty="0"/>
                        <a:t> de la </a:t>
                      </a:r>
                      <a:r>
                        <a:rPr lang="de-CH" sz="1400" baseline="0" dirty="0" err="1"/>
                        <a:t>population</a:t>
                      </a:r>
                      <a:r>
                        <a:rPr lang="de-CH" sz="1400" baseline="0" dirty="0"/>
                        <a:t>, </a:t>
                      </a:r>
                      <a:r>
                        <a:rPr lang="de-CH" sz="1400" baseline="0" dirty="0" err="1"/>
                        <a:t>forums</a:t>
                      </a:r>
                      <a:r>
                        <a:rPr lang="de-CH" sz="1400" baseline="0" dirty="0"/>
                        <a:t> de </a:t>
                      </a:r>
                      <a:r>
                        <a:rPr lang="de-CH" sz="1400" baseline="0" dirty="0" err="1"/>
                        <a:t>seniors</a:t>
                      </a:r>
                      <a:r>
                        <a:rPr lang="de-CH" sz="1400" baseline="0" dirty="0"/>
                        <a:t>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e-CH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CH" sz="1400" b="1" dirty="0" err="1"/>
                        <a:t>Accès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0" dirty="0"/>
                        <a:t>à </a:t>
                      </a:r>
                      <a:r>
                        <a:rPr lang="de-CH" sz="1400" b="0" dirty="0" err="1"/>
                        <a:t>bas</a:t>
                      </a:r>
                      <a:r>
                        <a:rPr lang="de-CH" sz="1400" b="0" dirty="0"/>
                        <a:t> </a:t>
                      </a:r>
                      <a:r>
                        <a:rPr lang="de-CH" sz="1400" b="0" dirty="0" err="1"/>
                        <a:t>seuil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 dirty="0" err="1"/>
                        <a:t>pour</a:t>
                      </a:r>
                      <a:r>
                        <a:rPr lang="de-CH" sz="1400" b="1" dirty="0"/>
                        <a:t> des </a:t>
                      </a:r>
                      <a:r>
                        <a:rPr lang="de-CH" sz="1400" b="1" dirty="0" err="1"/>
                        <a:t>groupes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 dirty="0" err="1"/>
                        <a:t>cibles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 dirty="0" err="1"/>
                        <a:t>difficilement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 dirty="0" err="1"/>
                        <a:t>atteignables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0" dirty="0"/>
                        <a:t>(</a:t>
                      </a:r>
                      <a:r>
                        <a:rPr lang="de-CH" sz="1400" dirty="0" err="1"/>
                        <a:t>p.ex.création</a:t>
                      </a:r>
                      <a:r>
                        <a:rPr lang="de-CH" sz="1400" dirty="0"/>
                        <a:t> de </a:t>
                      </a:r>
                      <a:r>
                        <a:rPr lang="de-CH" sz="1400" dirty="0" err="1"/>
                        <a:t>nouveaux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rôles</a:t>
                      </a:r>
                      <a:r>
                        <a:rPr lang="de-CH" sz="1400" dirty="0"/>
                        <a:t> de </a:t>
                      </a:r>
                      <a:r>
                        <a:rPr lang="de-CH" sz="1400" dirty="0" err="1"/>
                        <a:t>médiation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dans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l’espace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social</a:t>
                      </a:r>
                      <a:r>
                        <a:rPr lang="de-CH" sz="1400" dirty="0"/>
                        <a:t>)</a:t>
                      </a:r>
                    </a:p>
                  </a:txBody>
                  <a:tcPr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253054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D1085-9F37-4A62-97B9-0FBA7BE1D3FF}" type="slidenum">
              <a:rPr lang="de-CH" smtClean="0"/>
              <a:pPr>
                <a:defRPr/>
              </a:pPr>
              <a:t>12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-6780"/>
            <a:ext cx="7452320" cy="5478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Dimension de </a:t>
            </a:r>
            <a:r>
              <a:rPr lang="de-CH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l’aménagement</a:t>
            </a:r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de-CH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Prestations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de-CH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offres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de-CH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service</a:t>
            </a:r>
            <a:endParaRPr lang="de-CH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8712" y="5517233"/>
            <a:ext cx="22349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err="1"/>
              <a:t>Sources</a:t>
            </a:r>
            <a:r>
              <a:rPr lang="de-CH" sz="1000" dirty="0"/>
              <a:t>:</a:t>
            </a:r>
            <a:br>
              <a:rPr lang="de-CH" sz="1000" dirty="0"/>
            </a:br>
            <a:r>
              <a:rPr lang="de-CH" sz="1000" dirty="0"/>
              <a:t>Lüttringhaus 2000</a:t>
            </a:r>
          </a:p>
          <a:p>
            <a:r>
              <a:rPr lang="de-CH" sz="1000" dirty="0" err="1"/>
              <a:t>Chiapparini</a:t>
            </a:r>
            <a:r>
              <a:rPr lang="de-CH" sz="1000" dirty="0"/>
              <a:t> Eicher 2019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60176" y="4887526"/>
            <a:ext cx="2409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[</a:t>
            </a:r>
            <a:r>
              <a:rPr lang="de-CH" sz="1000" dirty="0" err="1"/>
              <a:t>transcription</a:t>
            </a:r>
            <a:r>
              <a:rPr lang="de-CH" sz="1000" dirty="0"/>
              <a:t> par </a:t>
            </a:r>
            <a:r>
              <a:rPr lang="de-CH" sz="1000" dirty="0" err="1"/>
              <a:t>H.P.Graf</a:t>
            </a:r>
            <a:r>
              <a:rPr lang="de-CH" sz="1000" dirty="0"/>
              <a:t> </a:t>
            </a:r>
            <a:r>
              <a:rPr lang="de-CH" sz="1000" dirty="0" err="1"/>
              <a:t>selon</a:t>
            </a:r>
            <a:r>
              <a:rPr lang="de-CH" sz="1000" dirty="0"/>
              <a:t>]</a:t>
            </a:r>
            <a:r>
              <a:rPr lang="de-CH" sz="1000" i="1" dirty="0"/>
              <a:t> Grafik zum Stufenmodell der Partizipation</a:t>
            </a:r>
            <a:r>
              <a:rPr lang="de-CH" sz="1000" dirty="0"/>
              <a:t>: </a:t>
            </a:r>
            <a:r>
              <a:rPr lang="de-CH" sz="1000" dirty="0" err="1"/>
              <a:t>Lüttringhaus</a:t>
            </a:r>
            <a:r>
              <a:rPr lang="de-CH" sz="1000" dirty="0"/>
              <a:t> 2000, p. 44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887A447-88D6-4C40-A7E8-8FC95775ABAB}"/>
              </a:ext>
            </a:extLst>
          </p:cNvPr>
          <p:cNvSpPr txBox="1">
            <a:spLocks/>
          </p:cNvSpPr>
          <p:nvPr/>
        </p:nvSpPr>
        <p:spPr bwMode="auto">
          <a:xfrm>
            <a:off x="476339" y="696133"/>
            <a:ext cx="8497188" cy="5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lvl="1"/>
            <a:r>
              <a:rPr lang="de-CH" sz="2000" kern="0" dirty="0" err="1"/>
              <a:t>Concepts</a:t>
            </a:r>
            <a:r>
              <a:rPr lang="de-CH" sz="2000" kern="0" dirty="0"/>
              <a:t> </a:t>
            </a:r>
            <a:r>
              <a:rPr lang="de-CH" sz="2000" kern="0" dirty="0" err="1"/>
              <a:t>récents</a:t>
            </a:r>
            <a:r>
              <a:rPr lang="de-CH" sz="2000" kern="0" dirty="0"/>
              <a:t>, </a:t>
            </a:r>
            <a:r>
              <a:rPr lang="de-CH" sz="2000" kern="0" dirty="0" err="1"/>
              <a:t>défis</a:t>
            </a:r>
            <a:r>
              <a:rPr lang="de-CH" sz="2000" kern="0" dirty="0"/>
              <a:t> et </a:t>
            </a:r>
            <a:r>
              <a:rPr lang="de-CH" sz="2000" kern="0" dirty="0" err="1"/>
              <a:t>exigences</a:t>
            </a:r>
            <a:endParaRPr lang="de-CH" sz="2000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A7C90B-23FE-124E-B65C-CFC666186786}"/>
              </a:ext>
            </a:extLst>
          </p:cNvPr>
          <p:cNvSpPr/>
          <p:nvPr/>
        </p:nvSpPr>
        <p:spPr>
          <a:xfrm>
            <a:off x="6804248" y="6093296"/>
            <a:ext cx="144016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7 traduit</a:t>
            </a:r>
          </a:p>
        </p:txBody>
      </p:sp>
    </p:spTree>
    <p:extLst>
      <p:ext uri="{BB962C8B-B14F-4D97-AF65-F5344CB8AC3E}">
        <p14:creationId xmlns:p14="http://schemas.microsoft.com/office/powerpoint/2010/main" val="261132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851639"/>
              </p:ext>
            </p:extLst>
          </p:nvPr>
        </p:nvGraphicFramePr>
        <p:xfrm>
          <a:off x="539552" y="1340768"/>
          <a:ext cx="8169276" cy="4848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199481797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465929020"/>
                    </a:ext>
                  </a:extLst>
                </a:gridCol>
                <a:gridCol w="2408636">
                  <a:extLst>
                    <a:ext uri="{9D8B030D-6E8A-4147-A177-3AD203B41FA5}">
                      <a16:colId xmlns:a16="http://schemas.microsoft.com/office/drawing/2014/main" val="2599642493"/>
                    </a:ext>
                  </a:extLst>
                </a:gridCol>
              </a:tblGrid>
              <a:tr h="494079"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Konzept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Ansatz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Herausforderung / Anspruch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97258"/>
                  </a:ext>
                </a:extLst>
              </a:tr>
              <a:tr h="4330457">
                <a:tc>
                  <a:txBody>
                    <a:bodyPr/>
                    <a:lstStyle/>
                    <a:p>
                      <a:r>
                        <a:rPr lang="de-CH" sz="1400" b="1" kern="0" baseline="0" dirty="0"/>
                        <a:t>Dynamisches </a:t>
                      </a:r>
                      <a:r>
                        <a:rPr lang="de-CH" sz="1400" b="1" kern="0" baseline="0" dirty="0" err="1"/>
                        <a:t>Raumver-ständnis</a:t>
                      </a:r>
                      <a:endParaRPr lang="de-CH" sz="1400" b="1" kern="0" baseline="0" dirty="0"/>
                    </a:p>
                    <a:p>
                      <a:endParaRPr lang="de-CH" sz="1400" kern="0" baseline="0" dirty="0"/>
                    </a:p>
                    <a:p>
                      <a:endParaRPr lang="de-CH" sz="1400" kern="0" baseline="0" dirty="0"/>
                    </a:p>
                    <a:p>
                      <a:endParaRPr lang="de-CH" sz="1400" kern="0" baseline="0" dirty="0"/>
                    </a:p>
                    <a:p>
                      <a:endParaRPr lang="de-CH" sz="1400" kern="0" baseline="0" dirty="0"/>
                    </a:p>
                    <a:p>
                      <a:endParaRPr lang="de-CH" sz="1400" kern="0" baseline="0" dirty="0"/>
                    </a:p>
                    <a:p>
                      <a:endParaRPr lang="de-CH" sz="1400" kern="0" baseline="0" dirty="0"/>
                    </a:p>
                    <a:p>
                      <a:endParaRPr lang="de-CH" sz="1400" kern="0" baseline="0" dirty="0"/>
                    </a:p>
                    <a:p>
                      <a:endParaRPr lang="de-CH" sz="1400" kern="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000" kern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000" kern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kern="0" dirty="0"/>
                        <a:t>Quelle: Raumtriade nach </a:t>
                      </a:r>
                      <a:r>
                        <a:rPr lang="de-CH" sz="1000" kern="0" dirty="0" err="1"/>
                        <a:t>Rolshoven</a:t>
                      </a:r>
                      <a:r>
                        <a:rPr lang="de-CH" sz="1000" kern="0" dirty="0"/>
                        <a:t> 2012,</a:t>
                      </a:r>
                      <a:r>
                        <a:rPr lang="de-CH" sz="1000" kern="0" baseline="0" dirty="0"/>
                        <a:t> S. 165</a:t>
                      </a:r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</a:txBody>
                  <a:tcPr>
                    <a:solidFill>
                      <a:srgbClr val="FFD9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1" dirty="0"/>
                        <a:t>mehrdimensionaler Raum-begriff - Gleichzeitigkeit von:</a:t>
                      </a:r>
                      <a:endParaRPr lang="de-CH" sz="1400" dirty="0"/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="1" baseline="0" dirty="0"/>
                        <a:t>Repräsentationsraum</a:t>
                      </a:r>
                      <a:r>
                        <a:rPr lang="de-CH" sz="1400" baseline="0" dirty="0"/>
                        <a:t>: symbolisch durch historische, ökonomische &amp; kulturelle Zuschreibungen konzipierter Raum (z.B. Erinnerungen &amp; emotionale Bindung an bestimmte Räume)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="1" baseline="0" dirty="0"/>
                        <a:t>Erlebtem Raum</a:t>
                      </a:r>
                      <a:r>
                        <a:rPr lang="de-CH" sz="1400" baseline="0" dirty="0"/>
                        <a:t>: durch individuelles Handeln &amp; gesellschaftliche Praxis verwirklichter Raum (z.B. Begegnungszonen)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400" b="1" baseline="0" dirty="0"/>
                        <a:t>Gebautem Raum</a:t>
                      </a:r>
                      <a:r>
                        <a:rPr lang="de-CH" sz="1400" baseline="0" dirty="0"/>
                        <a:t>: </a:t>
                      </a:r>
                      <a:r>
                        <a:rPr lang="de-CH" sz="1400" baseline="0" dirty="0" err="1"/>
                        <a:t>vermessbarer</a:t>
                      </a:r>
                      <a:r>
                        <a:rPr lang="de-CH" sz="1400" baseline="0" dirty="0"/>
                        <a:t>, baulich, materiell geschaffener Raum (z.B. Angebot &amp; Ausstattung von Parks, Plätzen, Gehwegen)</a:t>
                      </a:r>
                    </a:p>
                  </a:txBody>
                  <a:tcPr>
                    <a:solidFill>
                      <a:srgbClr val="FFD9D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de-CH" sz="1400" b="1" dirty="0"/>
                        <a:t>mehrdimensionale</a:t>
                      </a:r>
                      <a:r>
                        <a:rPr lang="de-CH" sz="1400" b="1" baseline="0" dirty="0"/>
                        <a:t> </a:t>
                      </a:r>
                      <a:r>
                        <a:rPr lang="de-CH" sz="1400" b="1" dirty="0"/>
                        <a:t>Raumbetrachtung </a:t>
                      </a:r>
                      <a:r>
                        <a:rPr lang="de-CH" sz="1400" dirty="0"/>
                        <a:t>bei der Planung und Gestaltung des öffentlichen Raums für ältere Menschen </a:t>
                      </a:r>
                      <a:r>
                        <a:rPr lang="de-CH" sz="1400" i="1" dirty="0"/>
                        <a:t>(vgl. Beispiel auf der nächsten Folie)</a:t>
                      </a:r>
                    </a:p>
                  </a:txBody>
                  <a:tcPr>
                    <a:solidFill>
                      <a:srgbClr val="FFD9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91525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D1085-9F37-4A62-97B9-0FBA7BE1D3FF}" type="slidenum">
              <a:rPr lang="de-CH" smtClean="0"/>
              <a:pPr>
                <a:defRPr/>
              </a:pPr>
              <a:t>13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0" y="-6780"/>
            <a:ext cx="7452320" cy="547809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Gestaltungsdimension 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Raumverständnis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2492896"/>
            <a:ext cx="2448271" cy="18002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179C8DB-756E-438B-A93C-315C6ED8B727}"/>
              </a:ext>
            </a:extLst>
          </p:cNvPr>
          <p:cNvSpPr txBox="1">
            <a:spLocks/>
          </p:cNvSpPr>
          <p:nvPr/>
        </p:nvSpPr>
        <p:spPr bwMode="auto">
          <a:xfrm>
            <a:off x="467544" y="764704"/>
            <a:ext cx="8497188" cy="5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CH" sz="2000" kern="0" dirty="0"/>
              <a:t>Neuere Konzepte, Herausforderungen und Ansprüche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E532DF-39F1-7D44-8005-024EC64DE3D7}"/>
              </a:ext>
            </a:extLst>
          </p:cNvPr>
          <p:cNvSpPr/>
          <p:nvPr/>
        </p:nvSpPr>
        <p:spPr>
          <a:xfrm>
            <a:off x="7740352" y="6233521"/>
            <a:ext cx="53061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9651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167378"/>
              </p:ext>
            </p:extLst>
          </p:nvPr>
        </p:nvGraphicFramePr>
        <p:xfrm>
          <a:off x="78642" y="1358724"/>
          <a:ext cx="8601324" cy="4848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386">
                  <a:extLst>
                    <a:ext uri="{9D8B030D-6E8A-4147-A177-3AD203B41FA5}">
                      <a16:colId xmlns:a16="http://schemas.microsoft.com/office/drawing/2014/main" val="1994817972"/>
                    </a:ext>
                  </a:extLst>
                </a:gridCol>
                <a:gridCol w="3335916">
                  <a:extLst>
                    <a:ext uri="{9D8B030D-6E8A-4147-A177-3AD203B41FA5}">
                      <a16:colId xmlns:a16="http://schemas.microsoft.com/office/drawing/2014/main" val="3465929020"/>
                    </a:ext>
                  </a:extLst>
                </a:gridCol>
                <a:gridCol w="2536022">
                  <a:extLst>
                    <a:ext uri="{9D8B030D-6E8A-4147-A177-3AD203B41FA5}">
                      <a16:colId xmlns:a16="http://schemas.microsoft.com/office/drawing/2014/main" val="2599642493"/>
                    </a:ext>
                  </a:extLst>
                </a:gridCol>
              </a:tblGrid>
              <a:tr h="494079">
                <a:tc>
                  <a:txBody>
                    <a:bodyPr/>
                    <a:lstStyle/>
                    <a:p>
                      <a:r>
                        <a:rPr lang="de-CH" sz="1400" dirty="0" err="1">
                          <a:solidFill>
                            <a:schemeClr val="tx1"/>
                          </a:solidFill>
                        </a:rPr>
                        <a:t>Concept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aseline="0" dirty="0" err="1">
                          <a:solidFill>
                            <a:schemeClr val="tx1"/>
                          </a:solidFill>
                        </a:rPr>
                        <a:t>Approches</a:t>
                      </a:r>
                      <a:r>
                        <a:rPr lang="de-CH" sz="1400" baseline="0" dirty="0">
                          <a:solidFill>
                            <a:schemeClr val="tx1"/>
                          </a:solidFill>
                        </a:rPr>
                        <a:t> / </a:t>
                      </a:r>
                      <a:br>
                        <a:rPr lang="de-CH" sz="14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CH" sz="1400" baseline="0" dirty="0" err="1">
                          <a:solidFill>
                            <a:schemeClr val="tx1"/>
                          </a:solidFill>
                        </a:rPr>
                        <a:t>Enseignements</a:t>
                      </a:r>
                      <a:r>
                        <a:rPr lang="de-CH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400" baseline="0" dirty="0" err="1">
                          <a:solidFill>
                            <a:schemeClr val="tx1"/>
                          </a:solidFill>
                        </a:rPr>
                        <a:t>tirés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err="1">
                          <a:solidFill>
                            <a:schemeClr val="tx1"/>
                          </a:solidFill>
                        </a:rPr>
                        <a:t>Défis</a:t>
                      </a:r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de-CH" sz="1400" dirty="0" err="1">
                          <a:solidFill>
                            <a:schemeClr val="tx1"/>
                          </a:solidFill>
                        </a:rPr>
                        <a:t>Exigences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97258"/>
                  </a:ext>
                </a:extLst>
              </a:tr>
              <a:tr h="4330457">
                <a:tc>
                  <a:txBody>
                    <a:bodyPr/>
                    <a:lstStyle/>
                    <a:p>
                      <a:r>
                        <a:rPr lang="de-CH" sz="1400" b="1" kern="0" baseline="0" dirty="0" err="1"/>
                        <a:t>Perception</a:t>
                      </a:r>
                      <a:r>
                        <a:rPr lang="de-CH" sz="1400" b="1" kern="0" baseline="0" dirty="0"/>
                        <a:t> </a:t>
                      </a:r>
                      <a:r>
                        <a:rPr lang="de-CH" sz="1400" b="1" kern="0" baseline="0" dirty="0" err="1"/>
                        <a:t>dynamique</a:t>
                      </a:r>
                      <a:r>
                        <a:rPr lang="de-CH" sz="1400" b="1" kern="0" baseline="0" dirty="0"/>
                        <a:t>  du </a:t>
                      </a:r>
                      <a:r>
                        <a:rPr lang="de-CH" sz="1400" b="1" kern="0" baseline="0" dirty="0" err="1"/>
                        <a:t>territoire</a:t>
                      </a:r>
                      <a:r>
                        <a:rPr lang="de-CH" sz="1400" b="1" kern="0" baseline="0" dirty="0"/>
                        <a:t> / de </a:t>
                      </a:r>
                      <a:r>
                        <a:rPr lang="de-CH" sz="1400" b="1" kern="0" baseline="0" dirty="0" err="1"/>
                        <a:t>l’espace</a:t>
                      </a:r>
                      <a:endParaRPr lang="de-CH" sz="1400" b="1" kern="0" baseline="0" dirty="0"/>
                    </a:p>
                    <a:p>
                      <a:endParaRPr lang="de-CH" sz="1400" kern="0" baseline="0" dirty="0"/>
                    </a:p>
                    <a:p>
                      <a:endParaRPr lang="de-CH" sz="1400" kern="0" baseline="0" dirty="0"/>
                    </a:p>
                    <a:p>
                      <a:endParaRPr lang="de-CH" sz="1400" kern="0" baseline="0" dirty="0"/>
                    </a:p>
                    <a:p>
                      <a:endParaRPr lang="de-CH" sz="1400" kern="0" baseline="0" dirty="0"/>
                    </a:p>
                    <a:p>
                      <a:endParaRPr lang="de-CH" sz="1400" kern="0" baseline="0" dirty="0"/>
                    </a:p>
                    <a:p>
                      <a:endParaRPr lang="de-CH" sz="1400" kern="0" baseline="0" dirty="0"/>
                    </a:p>
                    <a:p>
                      <a:endParaRPr lang="de-CH" sz="1400" kern="0" baseline="0" dirty="0"/>
                    </a:p>
                    <a:p>
                      <a:endParaRPr lang="de-CH" sz="1400" kern="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000" kern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000" kern="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</a:txBody>
                  <a:tcPr>
                    <a:solidFill>
                      <a:srgbClr val="FFD9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1" dirty="0" err="1"/>
                        <a:t>Concept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 dirty="0" err="1"/>
                        <a:t>pluridimenssionnel</a:t>
                      </a:r>
                      <a:r>
                        <a:rPr lang="de-CH" sz="1400" b="1" dirty="0"/>
                        <a:t> de </a:t>
                      </a:r>
                      <a:r>
                        <a:rPr lang="de-CH" sz="1400" b="1" dirty="0" err="1"/>
                        <a:t>l’espace</a:t>
                      </a:r>
                      <a:r>
                        <a:rPr lang="de-CH" sz="1400" b="1" dirty="0"/>
                        <a:t> – </a:t>
                      </a:r>
                      <a:r>
                        <a:rPr lang="de-CH" sz="1400" b="1" dirty="0" err="1"/>
                        <a:t>Simultanéité</a:t>
                      </a:r>
                      <a:r>
                        <a:rPr lang="de-CH" sz="1400" b="1" dirty="0"/>
                        <a:t> de:</a:t>
                      </a:r>
                      <a:endParaRPr lang="de-CH" sz="1400" dirty="0"/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="1" baseline="0" dirty="0" err="1"/>
                        <a:t>Espace</a:t>
                      </a:r>
                      <a:r>
                        <a:rPr lang="de-CH" sz="1400" b="1" baseline="0" dirty="0"/>
                        <a:t> de </a:t>
                      </a:r>
                      <a:r>
                        <a:rPr lang="de-CH" sz="1400" b="1" baseline="0" dirty="0" err="1"/>
                        <a:t>représentation</a:t>
                      </a:r>
                      <a:r>
                        <a:rPr lang="de-CH" sz="1400" baseline="0" dirty="0"/>
                        <a:t>: </a:t>
                      </a:r>
                      <a:r>
                        <a:rPr lang="de-CH" sz="1400" baseline="0" dirty="0" err="1"/>
                        <a:t>espace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conçu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sur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un</a:t>
                      </a:r>
                      <a:r>
                        <a:rPr lang="de-CH" sz="1400" baseline="0" dirty="0"/>
                        <a:t> plan </a:t>
                      </a:r>
                      <a:r>
                        <a:rPr lang="de-CH" sz="1400" baseline="0" dirty="0" err="1"/>
                        <a:t>symbolique</a:t>
                      </a:r>
                      <a:r>
                        <a:rPr lang="de-CH" sz="1400" baseline="0" dirty="0"/>
                        <a:t> par des </a:t>
                      </a:r>
                      <a:r>
                        <a:rPr lang="de-CH" sz="1400" baseline="0" dirty="0" err="1"/>
                        <a:t>attributs</a:t>
                      </a:r>
                      <a:r>
                        <a:rPr lang="de-CH" sz="1400" baseline="0" dirty="0"/>
                        <a:t>  </a:t>
                      </a:r>
                      <a:r>
                        <a:rPr lang="de-CH" sz="1400" baseline="0" dirty="0" err="1"/>
                        <a:t>historiques</a:t>
                      </a:r>
                      <a:r>
                        <a:rPr lang="de-CH" sz="1400" baseline="0" dirty="0"/>
                        <a:t>, </a:t>
                      </a:r>
                      <a:r>
                        <a:rPr lang="de-CH" sz="1400" baseline="0" dirty="0" err="1"/>
                        <a:t>économiques</a:t>
                      </a:r>
                      <a:r>
                        <a:rPr lang="de-CH" sz="1400" baseline="0" dirty="0"/>
                        <a:t> &amp; </a:t>
                      </a:r>
                      <a:r>
                        <a:rPr lang="de-CH" sz="1400" baseline="0" dirty="0" err="1"/>
                        <a:t>culturels</a:t>
                      </a:r>
                      <a:r>
                        <a:rPr lang="de-CH" sz="1400" baseline="0" dirty="0"/>
                        <a:t> (</a:t>
                      </a:r>
                      <a:r>
                        <a:rPr lang="de-CH" sz="1400" baseline="0" dirty="0" err="1"/>
                        <a:t>p.ex</a:t>
                      </a:r>
                      <a:r>
                        <a:rPr lang="de-CH" sz="1400" baseline="0" dirty="0"/>
                        <a:t>. </a:t>
                      </a:r>
                      <a:r>
                        <a:rPr lang="de-CH" sz="1400" baseline="0" dirty="0" err="1"/>
                        <a:t>souvenirs</a:t>
                      </a:r>
                      <a:r>
                        <a:rPr lang="de-CH" sz="1400" baseline="0" dirty="0"/>
                        <a:t> &amp; </a:t>
                      </a:r>
                      <a:r>
                        <a:rPr lang="de-CH" sz="1400" baseline="0" dirty="0" err="1"/>
                        <a:t>attachement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émotionnel</a:t>
                      </a:r>
                      <a:r>
                        <a:rPr lang="de-CH" sz="1400" baseline="0" dirty="0"/>
                        <a:t>)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="1" baseline="0" dirty="0" err="1"/>
                        <a:t>Espace</a:t>
                      </a:r>
                      <a:r>
                        <a:rPr lang="de-CH" sz="1400" b="1" baseline="0" dirty="0"/>
                        <a:t> </a:t>
                      </a:r>
                      <a:r>
                        <a:rPr lang="de-CH" sz="1400" b="1" baseline="0" dirty="0" err="1"/>
                        <a:t>vécu</a:t>
                      </a:r>
                      <a:r>
                        <a:rPr lang="de-CH" sz="1400" baseline="0" dirty="0"/>
                        <a:t>: </a:t>
                      </a:r>
                      <a:r>
                        <a:rPr lang="de-CH" sz="1400" baseline="0" dirty="0" err="1"/>
                        <a:t>espace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réalisé</a:t>
                      </a:r>
                      <a:r>
                        <a:rPr lang="de-CH" sz="1400" baseline="0" dirty="0"/>
                        <a:t> par </a:t>
                      </a:r>
                      <a:r>
                        <a:rPr lang="de-CH" sz="1400" baseline="0" dirty="0" err="1"/>
                        <a:t>une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activité</a:t>
                      </a:r>
                      <a:r>
                        <a:rPr lang="de-CH" sz="1400" baseline="0" dirty="0"/>
                        <a:t> individuelle &amp; </a:t>
                      </a:r>
                      <a:r>
                        <a:rPr lang="de-CH" sz="1400" baseline="0" dirty="0" err="1"/>
                        <a:t>une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pratique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sociétale</a:t>
                      </a:r>
                      <a:r>
                        <a:rPr lang="de-CH" sz="1400" baseline="0" dirty="0"/>
                        <a:t> (</a:t>
                      </a:r>
                      <a:r>
                        <a:rPr lang="de-CH" sz="1400" baseline="0" dirty="0" err="1"/>
                        <a:t>p.ex</a:t>
                      </a:r>
                      <a:r>
                        <a:rPr lang="de-CH" sz="1400" baseline="0" dirty="0"/>
                        <a:t>- </a:t>
                      </a:r>
                      <a:r>
                        <a:rPr lang="de-CH" sz="1400" baseline="0" dirty="0" err="1"/>
                        <a:t>zones</a:t>
                      </a:r>
                      <a:r>
                        <a:rPr lang="de-CH" sz="1400" baseline="0" dirty="0"/>
                        <a:t> de </a:t>
                      </a:r>
                      <a:r>
                        <a:rPr lang="de-CH" sz="1400" baseline="0" dirty="0" err="1"/>
                        <a:t>rencontre</a:t>
                      </a:r>
                      <a:r>
                        <a:rPr lang="de-CH" sz="1400" baseline="0" dirty="0"/>
                        <a:t>)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400" b="1" baseline="0" dirty="0" err="1"/>
                        <a:t>Espace</a:t>
                      </a:r>
                      <a:r>
                        <a:rPr lang="de-CH" sz="1400" b="1" baseline="0" dirty="0"/>
                        <a:t> </a:t>
                      </a:r>
                      <a:r>
                        <a:rPr lang="de-CH" sz="1400" b="1" baseline="0" dirty="0" err="1"/>
                        <a:t>construit</a:t>
                      </a:r>
                      <a:r>
                        <a:rPr lang="de-CH" sz="1400" baseline="0" dirty="0"/>
                        <a:t>: </a:t>
                      </a:r>
                      <a:br>
                        <a:rPr lang="de-CH" sz="1400" baseline="0" dirty="0"/>
                      </a:br>
                      <a:r>
                        <a:rPr lang="de-CH" sz="1400" baseline="0" dirty="0" err="1"/>
                        <a:t>Espace,mesurable</a:t>
                      </a:r>
                      <a:r>
                        <a:rPr lang="de-CH" sz="1400" baseline="0" dirty="0"/>
                        <a:t>, </a:t>
                      </a:r>
                      <a:r>
                        <a:rPr lang="de-CH" sz="1400" baseline="0" dirty="0" err="1"/>
                        <a:t>façonné</a:t>
                      </a:r>
                      <a:r>
                        <a:rPr lang="de-CH" sz="1400" baseline="0" dirty="0"/>
                        <a:t> par des </a:t>
                      </a:r>
                      <a:r>
                        <a:rPr lang="de-CH" sz="1400" baseline="0" dirty="0" err="1"/>
                        <a:t>créations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matérielles</a:t>
                      </a:r>
                      <a:r>
                        <a:rPr lang="de-CH" sz="1400" baseline="0" dirty="0"/>
                        <a:t> (</a:t>
                      </a:r>
                      <a:r>
                        <a:rPr lang="de-CH" sz="1400" baseline="0" dirty="0" err="1"/>
                        <a:t>p.ex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offre</a:t>
                      </a:r>
                      <a:r>
                        <a:rPr lang="de-CH" sz="1400" baseline="0" dirty="0"/>
                        <a:t> et </a:t>
                      </a:r>
                      <a:r>
                        <a:rPr lang="de-CH" sz="1400" baseline="0" dirty="0" err="1"/>
                        <a:t>équipement</a:t>
                      </a:r>
                      <a:r>
                        <a:rPr lang="de-CH" sz="1400" baseline="0" dirty="0"/>
                        <a:t> de </a:t>
                      </a:r>
                      <a:r>
                        <a:rPr lang="de-CH" sz="1400" baseline="0" dirty="0" err="1"/>
                        <a:t>parcs</a:t>
                      </a:r>
                      <a:r>
                        <a:rPr lang="de-CH" sz="1400" baseline="0" dirty="0"/>
                        <a:t>, </a:t>
                      </a:r>
                      <a:r>
                        <a:rPr lang="de-CH" sz="1400" baseline="0" dirty="0" err="1"/>
                        <a:t>places</a:t>
                      </a:r>
                      <a:r>
                        <a:rPr lang="de-CH" sz="1400" baseline="0" dirty="0"/>
                        <a:t>, </a:t>
                      </a:r>
                      <a:r>
                        <a:rPr lang="de-CH" sz="1400" baseline="0" dirty="0" err="1"/>
                        <a:t>chemins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pedestres</a:t>
                      </a:r>
                      <a:r>
                        <a:rPr lang="de-CH" sz="1400" baseline="0" dirty="0"/>
                        <a:t>)</a:t>
                      </a:r>
                    </a:p>
                  </a:txBody>
                  <a:tcPr>
                    <a:solidFill>
                      <a:srgbClr val="FFD9DA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="1" dirty="0" err="1"/>
                        <a:t>Approche</a:t>
                      </a:r>
                      <a:r>
                        <a:rPr lang="de-CH" sz="1400" b="1" dirty="0"/>
                        <a:t> multi-</a:t>
                      </a:r>
                      <a:r>
                        <a:rPr lang="de-CH" sz="1400" b="1" dirty="0" err="1"/>
                        <a:t>dimensionnelle</a:t>
                      </a:r>
                      <a:r>
                        <a:rPr lang="de-CH" sz="1400" b="1" dirty="0"/>
                        <a:t> de </a:t>
                      </a:r>
                      <a:r>
                        <a:rPr lang="de-CH" sz="1400" b="1" dirty="0" err="1"/>
                        <a:t>l’espace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dirty="0" err="1"/>
                        <a:t>lors</a:t>
                      </a:r>
                      <a:r>
                        <a:rPr lang="de-CH" sz="1400" dirty="0"/>
                        <a:t> de la </a:t>
                      </a:r>
                      <a:r>
                        <a:rPr lang="de-CH" sz="1400" dirty="0" err="1"/>
                        <a:t>planification</a:t>
                      </a:r>
                      <a:r>
                        <a:rPr lang="de-CH" sz="1400" dirty="0"/>
                        <a:t> et de </a:t>
                      </a:r>
                      <a:r>
                        <a:rPr lang="de-CH" sz="1400" dirty="0" err="1"/>
                        <a:t>l’aménagement</a:t>
                      </a:r>
                      <a:r>
                        <a:rPr lang="de-CH" sz="1400" dirty="0"/>
                        <a:t> de </a:t>
                      </a:r>
                      <a:r>
                        <a:rPr lang="de-CH" sz="1400" dirty="0" err="1"/>
                        <a:t>l’espace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public</a:t>
                      </a:r>
                      <a:br>
                        <a:rPr lang="de-CH" sz="1400" dirty="0"/>
                      </a:br>
                      <a:r>
                        <a:rPr lang="de-CH" sz="1400" dirty="0" err="1"/>
                        <a:t>pour</a:t>
                      </a:r>
                      <a:r>
                        <a:rPr lang="de-CH" sz="1400" dirty="0"/>
                        <a:t> des </a:t>
                      </a:r>
                      <a:r>
                        <a:rPr lang="de-CH" sz="1400" dirty="0" err="1"/>
                        <a:t>personnes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vieillissantes</a:t>
                      </a:r>
                      <a:r>
                        <a:rPr lang="de-CH" sz="1400" dirty="0"/>
                        <a:t> </a:t>
                      </a:r>
                      <a:br>
                        <a:rPr lang="de-CH" sz="1400" dirty="0"/>
                      </a:br>
                      <a:r>
                        <a:rPr lang="de-CH" sz="1400" i="1" dirty="0"/>
                        <a:t>(cf. </a:t>
                      </a:r>
                      <a:r>
                        <a:rPr lang="de-CH" sz="1400" i="1" dirty="0" err="1"/>
                        <a:t>exemple</a:t>
                      </a:r>
                      <a:r>
                        <a:rPr lang="de-CH" sz="1400" i="1" dirty="0"/>
                        <a:t> </a:t>
                      </a:r>
                      <a:r>
                        <a:rPr lang="de-CH" sz="1400" i="1" dirty="0" err="1"/>
                        <a:t>sur</a:t>
                      </a:r>
                      <a:r>
                        <a:rPr lang="de-CH" sz="1400" i="1" dirty="0"/>
                        <a:t> le  </a:t>
                      </a:r>
                      <a:r>
                        <a:rPr lang="de-CH" sz="1400" i="1" dirty="0" err="1"/>
                        <a:t>prochain</a:t>
                      </a:r>
                      <a:r>
                        <a:rPr lang="de-CH" sz="1400" i="1" dirty="0"/>
                        <a:t> </a:t>
                      </a:r>
                      <a:r>
                        <a:rPr lang="de-CH" sz="1400" i="1" dirty="0" err="1"/>
                        <a:t>dia</a:t>
                      </a:r>
                      <a:r>
                        <a:rPr lang="de-CH" sz="1400" i="1" dirty="0"/>
                        <a:t>)</a:t>
                      </a:r>
                    </a:p>
                    <a:p>
                      <a:pPr marL="273050" indent="-273050">
                        <a:buFont typeface="Wingdings" panose="05000000000000000000" pitchFamily="2" charset="2"/>
                        <a:buChar char="v"/>
                      </a:pPr>
                      <a:endParaRPr lang="de-CH" sz="1400" i="1" dirty="0"/>
                    </a:p>
                  </a:txBody>
                  <a:tcPr>
                    <a:solidFill>
                      <a:srgbClr val="FFD9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91525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D1085-9F37-4A62-97B9-0FBA7BE1D3FF}" type="slidenum">
              <a:rPr lang="de-CH" smtClean="0"/>
              <a:pPr>
                <a:defRPr/>
              </a:pPr>
              <a:t>14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0" y="-6780"/>
            <a:ext cx="7452320" cy="547809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Dimension de </a:t>
            </a:r>
            <a:r>
              <a:rPr lang="de-CH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l’aménagement</a:t>
            </a:r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de-DE" sz="1800" b="1" dirty="0" err="1">
                <a:solidFill>
                  <a:schemeClr val="tx1"/>
                </a:solidFill>
              </a:rPr>
              <a:t>Perception</a:t>
            </a:r>
            <a:r>
              <a:rPr lang="de-DE" sz="1800" b="1" dirty="0">
                <a:solidFill>
                  <a:schemeClr val="tx1"/>
                </a:solidFill>
              </a:rPr>
              <a:t> du </a:t>
            </a:r>
            <a:r>
              <a:rPr lang="de-DE" sz="1800" b="1" dirty="0" err="1">
                <a:solidFill>
                  <a:schemeClr val="tx1"/>
                </a:solidFill>
              </a:rPr>
              <a:t>territoire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de-CH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1" y="2732405"/>
            <a:ext cx="2994836" cy="226548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179C8DB-756E-438B-A93C-315C6ED8B727}"/>
              </a:ext>
            </a:extLst>
          </p:cNvPr>
          <p:cNvSpPr txBox="1">
            <a:spLocks/>
          </p:cNvSpPr>
          <p:nvPr/>
        </p:nvSpPr>
        <p:spPr bwMode="auto">
          <a:xfrm>
            <a:off x="467544" y="764704"/>
            <a:ext cx="8497188" cy="5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CH" sz="2000" kern="0" dirty="0" err="1"/>
              <a:t>Concepts</a:t>
            </a:r>
            <a:r>
              <a:rPr lang="de-CH" sz="2000" kern="0" dirty="0"/>
              <a:t> </a:t>
            </a:r>
            <a:r>
              <a:rPr lang="de-CH" sz="2000" kern="0" dirty="0" err="1"/>
              <a:t>récents</a:t>
            </a:r>
            <a:r>
              <a:rPr lang="de-CH" sz="2000" kern="0" dirty="0"/>
              <a:t>, </a:t>
            </a:r>
            <a:r>
              <a:rPr lang="de-CH" sz="2000" kern="0" dirty="0" err="1"/>
              <a:t>défis</a:t>
            </a:r>
            <a:r>
              <a:rPr lang="de-CH" sz="2000" kern="0" dirty="0"/>
              <a:t> et </a:t>
            </a:r>
            <a:r>
              <a:rPr lang="de-CH" sz="2000" kern="0" dirty="0" err="1"/>
              <a:t>exigences</a:t>
            </a:r>
            <a:endParaRPr lang="de-CH" sz="2000" kern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5BA5FB-7410-A54F-B121-0EECB7D43AEE}"/>
              </a:ext>
            </a:extLst>
          </p:cNvPr>
          <p:cNvSpPr/>
          <p:nvPr/>
        </p:nvSpPr>
        <p:spPr>
          <a:xfrm>
            <a:off x="6804248" y="6217640"/>
            <a:ext cx="144016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8 traduit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4C79535-544C-1144-BE88-83B4130C0EC2}"/>
              </a:ext>
            </a:extLst>
          </p:cNvPr>
          <p:cNvSpPr txBox="1"/>
          <p:nvPr/>
        </p:nvSpPr>
        <p:spPr>
          <a:xfrm>
            <a:off x="16189" y="2781065"/>
            <a:ext cx="102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Espace de </a:t>
            </a:r>
            <a:br>
              <a:rPr lang="fr-FR" sz="900" dirty="0"/>
            </a:br>
            <a:r>
              <a:rPr lang="fr-FR" sz="900" dirty="0" err="1"/>
              <a:t>répresentation</a:t>
            </a:r>
            <a:endParaRPr lang="fr-FR" sz="9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5FBE51-5438-7541-8FB2-9865E20F932C}"/>
              </a:ext>
            </a:extLst>
          </p:cNvPr>
          <p:cNvSpPr txBox="1"/>
          <p:nvPr/>
        </p:nvSpPr>
        <p:spPr>
          <a:xfrm>
            <a:off x="1664296" y="3217876"/>
            <a:ext cx="14544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Attributs sociétaux et</a:t>
            </a:r>
            <a:br>
              <a:rPr lang="fr-FR" sz="900" dirty="0"/>
            </a:br>
            <a:r>
              <a:rPr lang="fr-FR" sz="900" dirty="0"/>
              <a:t>     historiques à des</a:t>
            </a:r>
            <a:br>
              <a:rPr lang="fr-FR" sz="900" dirty="0"/>
            </a:br>
            <a:r>
              <a:rPr lang="fr-FR" sz="900" dirty="0"/>
              <a:t>                  espaces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6E1B8D9-BEC4-D24E-98CA-190832B29D7D}"/>
              </a:ext>
            </a:extLst>
          </p:cNvPr>
          <p:cNvSpPr txBox="1"/>
          <p:nvPr/>
        </p:nvSpPr>
        <p:spPr>
          <a:xfrm>
            <a:off x="2122252" y="4089640"/>
            <a:ext cx="89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Espace con-</a:t>
            </a:r>
            <a:br>
              <a:rPr lang="fr-FR" sz="900" dirty="0"/>
            </a:br>
            <a:r>
              <a:rPr lang="fr-FR" sz="900" dirty="0"/>
              <a:t>        </a:t>
            </a:r>
            <a:r>
              <a:rPr lang="fr-FR" sz="900" dirty="0" err="1"/>
              <a:t>struit</a:t>
            </a:r>
            <a:endParaRPr lang="fr-FR" sz="9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F945F9-F805-E246-95F3-AB599DD08FFF}"/>
              </a:ext>
            </a:extLst>
          </p:cNvPr>
          <p:cNvSpPr txBox="1"/>
          <p:nvPr/>
        </p:nvSpPr>
        <p:spPr>
          <a:xfrm>
            <a:off x="1844555" y="4790181"/>
            <a:ext cx="14544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Espace mesurable, configuré par architectes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7FEC1F-B39D-F243-B01A-C09D0AC2ADD2}"/>
              </a:ext>
            </a:extLst>
          </p:cNvPr>
          <p:cNvSpPr txBox="1"/>
          <p:nvPr/>
        </p:nvSpPr>
        <p:spPr>
          <a:xfrm>
            <a:off x="-3791" y="5031350"/>
            <a:ext cx="145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Espace vécu par  l’individu  et réalisé par les activités quotidiennes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1A05000-64EF-1040-BFE3-E9EA95A9C982}"/>
              </a:ext>
            </a:extLst>
          </p:cNvPr>
          <p:cNvSpPr txBox="1"/>
          <p:nvPr/>
        </p:nvSpPr>
        <p:spPr>
          <a:xfrm>
            <a:off x="-3791" y="5804545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Source: Triade de l’espace selon </a:t>
            </a:r>
            <a:r>
              <a:rPr lang="fr-FR" sz="900" dirty="0" err="1"/>
              <a:t>Rolshoven</a:t>
            </a:r>
            <a:r>
              <a:rPr lang="fr-FR" sz="900" dirty="0"/>
              <a:t> </a:t>
            </a:r>
          </a:p>
          <a:p>
            <a:r>
              <a:rPr lang="fr-FR" sz="900" dirty="0"/>
              <a:t>2012, p. 165</a:t>
            </a:r>
          </a:p>
        </p:txBody>
      </p:sp>
    </p:spTree>
    <p:extLst>
      <p:ext uri="{BB962C8B-B14F-4D97-AF65-F5344CB8AC3E}">
        <p14:creationId xmlns:p14="http://schemas.microsoft.com/office/powerpoint/2010/main" val="303283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A2D-FAF3-45CF-B73E-B3475EDB0F60}" type="slidenum">
              <a:rPr lang="de-CH" smtClean="0"/>
              <a:pPr>
                <a:defRPr/>
              </a:pPr>
              <a:t>15</a:t>
            </a:fld>
            <a:r>
              <a:rPr lang="de-CH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0" y="-6780"/>
            <a:ext cx="7452320" cy="547809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Dimension de </a:t>
            </a:r>
            <a:r>
              <a:rPr lang="de-CH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l’aménagement</a:t>
            </a:r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de-DE" sz="1800" b="1" dirty="0" err="1">
                <a:solidFill>
                  <a:schemeClr val="tx1"/>
                </a:solidFill>
              </a:rPr>
              <a:t>Perception</a:t>
            </a:r>
            <a:r>
              <a:rPr lang="de-DE" sz="1800" b="1" dirty="0">
                <a:solidFill>
                  <a:schemeClr val="tx1"/>
                </a:solidFill>
              </a:rPr>
              <a:t> du </a:t>
            </a:r>
            <a:r>
              <a:rPr lang="de-DE" sz="1800" b="1">
                <a:solidFill>
                  <a:schemeClr val="tx1"/>
                </a:solidFill>
              </a:rPr>
              <a:t>territoire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85128" y="5964761"/>
            <a:ext cx="82054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Foto: Charles Habib</a:t>
            </a:r>
          </a:p>
          <a:p>
            <a:r>
              <a:rPr lang="de-CH" sz="900" dirty="0"/>
              <a:t>Quelle: Projektbericht «Altersgerechtes Wettstein», Hochschule Luzern – Soziale Arbeit 2020</a:t>
            </a:r>
          </a:p>
          <a:p>
            <a:r>
              <a:rPr lang="de-CH" sz="900" dirty="0">
                <a:hlinkClick r:id="rId3"/>
              </a:rPr>
              <a:t>https://www.age-stiftung.ch/foerderprojekt/altersgerechtes-wettstein-basel-offene-altersarbeit-im-quartier/</a:t>
            </a:r>
            <a:endParaRPr lang="de-CH" sz="900" dirty="0"/>
          </a:p>
        </p:txBody>
      </p:sp>
      <p:pic>
        <p:nvPicPr>
          <p:cNvPr id="1031" name="Picture 7" descr="https://www.age-stiftung.ch/fileadmin/_processed_/3/a/csm_L1070755_kl_94e47dba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412775"/>
            <a:ext cx="6804756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1E12AB3-D88A-4FCF-9C2E-BF386B76D01B}"/>
              </a:ext>
            </a:extLst>
          </p:cNvPr>
          <p:cNvSpPr txBox="1">
            <a:spLocks/>
          </p:cNvSpPr>
          <p:nvPr/>
        </p:nvSpPr>
        <p:spPr bwMode="auto">
          <a:xfrm>
            <a:off x="467544" y="764704"/>
            <a:ext cx="8676456" cy="5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CH" sz="2000" kern="0" dirty="0" err="1"/>
              <a:t>Exemple</a:t>
            </a:r>
            <a:r>
              <a:rPr lang="de-CH" sz="2000" kern="0" dirty="0"/>
              <a:t> </a:t>
            </a:r>
            <a:r>
              <a:rPr lang="de-CH" sz="2000" kern="0" dirty="0" err="1"/>
              <a:t>d'une</a:t>
            </a:r>
            <a:r>
              <a:rPr lang="de-CH" sz="2000" kern="0" dirty="0"/>
              <a:t> </a:t>
            </a:r>
            <a:r>
              <a:rPr lang="de-CH" sz="2000" kern="0" dirty="0" err="1"/>
              <a:t>approche</a:t>
            </a:r>
            <a:r>
              <a:rPr lang="de-CH" sz="2000" kern="0" dirty="0"/>
              <a:t> multi-</a:t>
            </a:r>
            <a:r>
              <a:rPr lang="de-CH" sz="2000" kern="0" dirty="0" err="1"/>
              <a:t>dimensionnelle</a:t>
            </a:r>
            <a:r>
              <a:rPr lang="de-CH" sz="2000" kern="0" dirty="0"/>
              <a:t> de </a:t>
            </a:r>
            <a:r>
              <a:rPr lang="de-CH" sz="2000" kern="0" dirty="0" err="1"/>
              <a:t>l'espace</a:t>
            </a:r>
            <a:endParaRPr lang="de-CH" sz="2000" kern="0" dirty="0"/>
          </a:p>
        </p:txBody>
      </p:sp>
    </p:spTree>
    <p:extLst>
      <p:ext uri="{BB962C8B-B14F-4D97-AF65-F5344CB8AC3E}">
        <p14:creationId xmlns:p14="http://schemas.microsoft.com/office/powerpoint/2010/main" val="1122177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47700" y="1340768"/>
            <a:ext cx="8169275" cy="4896544"/>
          </a:xfrm>
        </p:spPr>
        <p:txBody>
          <a:bodyPr/>
          <a:lstStyle/>
          <a:p>
            <a:pPr marL="176213" indent="-176213">
              <a:buNone/>
            </a:pPr>
            <a:r>
              <a:rPr lang="de-DE" sz="800" dirty="0"/>
              <a:t>Bundesministerium für Familien, Senioren, Frauen und Jugend (2016). </a:t>
            </a:r>
            <a:r>
              <a:rPr lang="de-CH" sz="800" dirty="0"/>
              <a:t>Siebter Altenbericht zur Lage der älteren Generation in der Bundesrepublik Deutschland. </a:t>
            </a:r>
            <a:r>
              <a:rPr lang="de-DE" sz="800" dirty="0"/>
              <a:t>Sorge und Mitverantwortung in der Kommune – Aufbau und Sicherung zukunftsfähiger Gemeinschaften. Berlin: Deutscher Bundestag. (</a:t>
            </a:r>
            <a:r>
              <a:rPr lang="de-DE" sz="800" u="sng" dirty="0">
                <a:hlinkClick r:id="rId3"/>
              </a:rPr>
              <a:t>https://www.siebter-altenbericht.de/der-siebte-altenbericht/</a:t>
            </a:r>
            <a:r>
              <a:rPr lang="de-DE" sz="800" dirty="0"/>
              <a:t>).</a:t>
            </a:r>
          </a:p>
          <a:p>
            <a:pPr marL="176213" indent="-176213">
              <a:buNone/>
            </a:pPr>
            <a:endParaRPr lang="de-DE" sz="800" dirty="0"/>
          </a:p>
          <a:p>
            <a:pPr marL="176213" indent="-176213">
              <a:buNone/>
            </a:pPr>
            <a:r>
              <a:rPr lang="de-CH" sz="800" dirty="0"/>
              <a:t>Chiapparini, Emanuela; Eicher, Véronique (2019). Der Ansatz User Involvement in der Sozialen Arbeit – Anknüpfungspunkte für Praxis-, Forschungs- und Ausbildungsprojekte in der Schweiz. Schweizerische Zeitschrift für Soziale Arbeit (24.18), S. 117-134. </a:t>
            </a:r>
            <a:r>
              <a:rPr lang="de-CH" sz="800" dirty="0" err="1"/>
              <a:t>Seismo</a:t>
            </a:r>
            <a:r>
              <a:rPr lang="de-CH" sz="800" dirty="0"/>
              <a:t>.</a:t>
            </a:r>
          </a:p>
          <a:p>
            <a:pPr marL="176213" indent="-176213">
              <a:buNone/>
            </a:pPr>
            <a:endParaRPr lang="de-DE" sz="800" dirty="0"/>
          </a:p>
          <a:p>
            <a:pPr marL="176213" indent="-176213">
              <a:buNone/>
            </a:pPr>
            <a:r>
              <a:rPr lang="de-CH" sz="800" dirty="0"/>
              <a:t>Gretler Heusser, Simone; </a:t>
            </a:r>
            <a:r>
              <a:rPr lang="de-CH" sz="800" dirty="0" err="1"/>
              <a:t>Näther</a:t>
            </a:r>
            <a:r>
              <a:rPr lang="de-CH" sz="800" dirty="0"/>
              <a:t>, Caroline &amp; Glatt, Anita (2020). Altersgerechtes Wettstein. Projektbericht Hochschule Luzern – Soziale Arbeit. (</a:t>
            </a:r>
            <a:r>
              <a:rPr lang="de-CH" sz="800" dirty="0">
                <a:hlinkClick r:id="rId4"/>
              </a:rPr>
              <a:t>https://www.age-stiftung.ch/fileadmin/user_upload/Projekte/2018/009/2020_Age_I_2018_009.pdf</a:t>
            </a:r>
            <a:r>
              <a:rPr lang="de-CH" sz="800" dirty="0"/>
              <a:t>).</a:t>
            </a:r>
            <a:endParaRPr lang="de-DE" sz="800" dirty="0"/>
          </a:p>
          <a:p>
            <a:pPr marL="176213" indent="-176213">
              <a:buNone/>
            </a:pPr>
            <a:endParaRPr lang="de-CH" sz="800" dirty="0"/>
          </a:p>
          <a:p>
            <a:pPr marL="176213" indent="-176213">
              <a:buNone/>
            </a:pPr>
            <a:r>
              <a:rPr lang="de-CH" sz="800" dirty="0"/>
              <a:t>Hablützel, Peter (2011). Bürokraten, Manager oder Systemgestalter? Schweizer Verwaltung und Verwaltungsführung im Wandel. In Ladner, Andreas et al. (Hrsg.). Handbuch der öffentlichen Verwaltung in der Schweiz (S. 93-106) Zürich: Verlag NZZ.</a:t>
            </a:r>
          </a:p>
          <a:p>
            <a:pPr marL="176213" indent="-176213">
              <a:buNone/>
            </a:pPr>
            <a:endParaRPr lang="de-CH" sz="800" dirty="0"/>
          </a:p>
          <a:p>
            <a:pPr marL="176213" indent="-176213">
              <a:buNone/>
            </a:pPr>
            <a:r>
              <a:rPr lang="en-US" sz="800" dirty="0" err="1"/>
              <a:t>Knöpfel</a:t>
            </a:r>
            <a:r>
              <a:rPr lang="en-US" sz="800" dirty="0"/>
              <a:t>, Carlo; </a:t>
            </a:r>
            <a:r>
              <a:rPr lang="en-US" sz="800" dirty="0" err="1"/>
              <a:t>Pardini</a:t>
            </a:r>
            <a:r>
              <a:rPr lang="en-US" sz="800" dirty="0"/>
              <a:t>, Riccardo, </a:t>
            </a:r>
            <a:r>
              <a:rPr lang="en-US" sz="800" dirty="0" err="1"/>
              <a:t>Heinzmann</a:t>
            </a:r>
            <a:r>
              <a:rPr lang="en-US" sz="800" dirty="0"/>
              <a:t>, Claudia (2018). </a:t>
            </a:r>
            <a:r>
              <a:rPr lang="de-CH" sz="800" dirty="0"/>
              <a:t>Gute Betreuung im Alter in der Schweiz. Eine </a:t>
            </a:r>
            <a:r>
              <a:rPr lang="de-CH" sz="800" dirty="0" err="1"/>
              <a:t>Bestandesaufnahme</a:t>
            </a:r>
            <a:r>
              <a:rPr lang="de-CH" sz="800" dirty="0"/>
              <a:t>. Zürich: </a:t>
            </a:r>
            <a:r>
              <a:rPr lang="de-CH" sz="800" dirty="0" err="1"/>
              <a:t>Seismo</a:t>
            </a:r>
            <a:r>
              <a:rPr lang="de-CH" sz="800" dirty="0"/>
              <a:t>.</a:t>
            </a:r>
          </a:p>
          <a:p>
            <a:pPr marL="176213" indent="-176213">
              <a:buNone/>
            </a:pPr>
            <a:endParaRPr lang="de-CH" sz="800" dirty="0"/>
          </a:p>
          <a:p>
            <a:pPr marL="176213" indent="-176213">
              <a:buNone/>
            </a:pPr>
            <a:r>
              <a:rPr lang="de-DE" sz="800" dirty="0" err="1"/>
              <a:t>Lüttringhaus</a:t>
            </a:r>
            <a:r>
              <a:rPr lang="de-DE" sz="800" dirty="0"/>
              <a:t>, Maria (2000). Stadtentwicklung und Partizipation. Fallstudien aus Essen </a:t>
            </a:r>
            <a:r>
              <a:rPr lang="de-DE" sz="800" dirty="0" err="1"/>
              <a:t>Katernberg</a:t>
            </a:r>
            <a:r>
              <a:rPr lang="de-DE" sz="800" dirty="0"/>
              <a:t> und der Dresdener </a:t>
            </a:r>
            <a:r>
              <a:rPr lang="de-DE" sz="800" dirty="0" err="1"/>
              <a:t>Äusseren</a:t>
            </a:r>
            <a:r>
              <a:rPr lang="de-DE" sz="800" dirty="0"/>
              <a:t> Neustadt. Beiträge zur Demokratieentwicklung von unten Nr. 17. Bonn: </a:t>
            </a:r>
            <a:r>
              <a:rPr lang="de-CH" sz="800" dirty="0"/>
              <a:t>Stiftung Mitarbeit.</a:t>
            </a:r>
          </a:p>
          <a:p>
            <a:pPr marL="176213" indent="-176213">
              <a:buNone/>
            </a:pPr>
            <a:endParaRPr lang="de-CH" sz="800" dirty="0"/>
          </a:p>
          <a:p>
            <a:pPr marL="176213" indent="-176213">
              <a:buNone/>
            </a:pPr>
            <a:r>
              <a:rPr lang="de-CH" sz="800" dirty="0"/>
              <a:t>Osborne, Stephen P. (Hrsg.) (2010). The </a:t>
            </a:r>
            <a:r>
              <a:rPr lang="de-CH" sz="800" dirty="0" err="1"/>
              <a:t>new</a:t>
            </a:r>
            <a:r>
              <a:rPr lang="de-CH" sz="800" dirty="0"/>
              <a:t> Public Governance? London: Routledge.</a:t>
            </a:r>
          </a:p>
          <a:p>
            <a:pPr marL="176213" indent="-176213">
              <a:buNone/>
            </a:pPr>
            <a:r>
              <a:rPr lang="de-CH" sz="800" dirty="0"/>
              <a:t> </a:t>
            </a:r>
          </a:p>
          <a:p>
            <a:pPr marL="176213" indent="-176213">
              <a:buNone/>
            </a:pPr>
            <a:r>
              <a:rPr lang="de-CH" sz="800" dirty="0"/>
              <a:t>Renner Strauss, Tamara (2015). Wohnen zu Hause – auch im Alter. Eine strategische Handlungsanleitung. Luzern: Masterarbeit im MAS «Alter und Gesellschaft» an der Hochschule Luzern. </a:t>
            </a:r>
            <a:r>
              <a:rPr lang="de-CH" sz="800" dirty="0">
                <a:solidFill>
                  <a:srgbClr val="FF0000"/>
                </a:solidFill>
              </a:rPr>
              <a:t>(</a:t>
            </a:r>
            <a:r>
              <a:rPr lang="de-CH" sz="800" u="sng" dirty="0">
                <a:solidFill>
                  <a:srgbClr val="FF0000"/>
                </a:solidFill>
                <a:hlinkClick r:id="rId5"/>
              </a:rPr>
              <a:t>https://www.vicino-luzern.ch/wp-content/uploads/2018/11/Wohnen_zu_Hause_auch_im_Alter_Tamara_Renner_Masterarbeit2015.pdf</a:t>
            </a:r>
            <a:r>
              <a:rPr lang="de-CH" sz="800" dirty="0">
                <a:solidFill>
                  <a:srgbClr val="FF0000"/>
                </a:solidFill>
              </a:rPr>
              <a:t>).</a:t>
            </a:r>
          </a:p>
          <a:p>
            <a:pPr marL="176213" indent="-176213">
              <a:buNone/>
            </a:pPr>
            <a:endParaRPr lang="de-CH" sz="800" dirty="0"/>
          </a:p>
          <a:p>
            <a:pPr marL="176213" indent="-176213">
              <a:buNone/>
            </a:pPr>
            <a:r>
              <a:rPr lang="de-DE" sz="800" dirty="0" err="1"/>
              <a:t>Rolshoven</a:t>
            </a:r>
            <a:r>
              <a:rPr lang="de-DE" sz="800" dirty="0"/>
              <a:t>, J. (2012). Zwischen den Dingen: der Raum. Das dynamische Raumverständnis der empirischen Kulturwissenschaft. In: Schweizerisches Archiv für Volkskunde (108), H. 2, S. 156–169. </a:t>
            </a:r>
            <a:endParaRPr lang="de-CH" sz="800" dirty="0"/>
          </a:p>
          <a:p>
            <a:pPr marL="176213" indent="-176213">
              <a:buNone/>
            </a:pPr>
            <a:endParaRPr lang="de-CH" sz="800" dirty="0"/>
          </a:p>
          <a:p>
            <a:pPr marL="176213" indent="-176213">
              <a:buNone/>
            </a:pPr>
            <a:r>
              <a:rPr lang="de-CH" sz="800" dirty="0"/>
              <a:t>Schubert, Herbert (2015). Lokale Governance – Einführung in das Konzept. In Knabe, Judith; van </a:t>
            </a:r>
            <a:r>
              <a:rPr lang="de-CH" sz="800" dirty="0" err="1"/>
              <a:t>Rießen</a:t>
            </a:r>
            <a:r>
              <a:rPr lang="de-CH" sz="800" dirty="0"/>
              <a:t>, Anne &amp; </a:t>
            </a:r>
            <a:r>
              <a:rPr lang="de-CH" sz="800" dirty="0" err="1"/>
              <a:t>Blandow</a:t>
            </a:r>
            <a:r>
              <a:rPr lang="de-CH" sz="800" dirty="0"/>
              <a:t>, Rolf. Städtische Quartier gestalten. Kommunale Herausforderungen und Chancen im transformierten Wohlfahrtstaat (S. 113-129). Bielefeld: </a:t>
            </a:r>
            <a:r>
              <a:rPr lang="de-CH" sz="800" dirty="0" err="1"/>
              <a:t>transcript</a:t>
            </a:r>
            <a:r>
              <a:rPr lang="de-CH" sz="800" dirty="0"/>
              <a:t>, Urban Studies.</a:t>
            </a:r>
          </a:p>
          <a:p>
            <a:pPr marL="176213" indent="-176213">
              <a:buNone/>
            </a:pPr>
            <a:endParaRPr lang="de-CH" sz="800" dirty="0"/>
          </a:p>
          <a:p>
            <a:pPr marL="176213" indent="-176213">
              <a:buNone/>
            </a:pPr>
            <a:r>
              <a:rPr lang="de-CH" sz="800" dirty="0"/>
              <a:t>Schubert, Herbert (Hrsg.) (2018). Integrierte Sozialplanung für die Versorgung im Alter. Grundlagen, Bausteine, Praxisbeispiele. Wiesbaden: Springer VS.</a:t>
            </a:r>
          </a:p>
          <a:p>
            <a:pPr marL="176213" indent="-176213">
              <a:buNone/>
            </a:pPr>
            <a:endParaRPr lang="de-CH" sz="800" dirty="0"/>
          </a:p>
          <a:p>
            <a:pPr marL="176213" indent="-176213">
              <a:buNone/>
            </a:pPr>
            <a:r>
              <a:rPr lang="de-CH" sz="800" dirty="0"/>
              <a:t>Stremlow, Jürgen; Da Rui, Gena; Müller, Marianne; Riedweg, Werner; Schnyder, Albert (2018). Gestaltung kommunaler Alterspolitik in der Schweiz. Luzern: </a:t>
            </a:r>
            <a:r>
              <a:rPr lang="de-CH" sz="800" dirty="0" err="1"/>
              <a:t>Interact</a:t>
            </a:r>
            <a:r>
              <a:rPr lang="de-CH" sz="800" dirty="0"/>
              <a:t>. </a:t>
            </a:r>
            <a:r>
              <a:rPr lang="en-US" sz="800" dirty="0"/>
              <a:t>(</a:t>
            </a:r>
            <a:r>
              <a:rPr lang="en-US" sz="800" u="sng" dirty="0">
                <a:hlinkClick r:id="rId6" action="ppaction://hlinkfile"/>
              </a:rPr>
              <a:t>file:///C:/Users/HP/Downloads/PDF%20Publikation%20IHAlterspolitik300818Leseprobe%20(1).pdf</a:t>
            </a:r>
            <a:r>
              <a:rPr lang="en-US" sz="800" dirty="0">
                <a:hlinkClick r:id="rId6" action="ppaction://hlinkfile"/>
              </a:rPr>
              <a:t>)</a:t>
            </a:r>
            <a:r>
              <a:rPr lang="en-US" sz="800" dirty="0"/>
              <a:t>.</a:t>
            </a:r>
          </a:p>
          <a:p>
            <a:pPr marL="176213" indent="-176213">
              <a:buNone/>
            </a:pPr>
            <a:endParaRPr lang="en-US" sz="800" dirty="0"/>
          </a:p>
          <a:p>
            <a:pPr marL="176213" indent="-176213">
              <a:buNone/>
            </a:pPr>
            <a:r>
              <a:rPr lang="de-CH" sz="800" dirty="0"/>
              <a:t>Tabatt-Hirschfeldt, Andrea (2015). </a:t>
            </a:r>
            <a:r>
              <a:rPr lang="de-DE" sz="800" dirty="0"/>
              <a:t>Den Wohlfahrtsmix steuern? Impulse zur Weiterentwicklung von Public-Management und Sozialmanagement aus empirischer Perspektive. Oldenburg: </a:t>
            </a:r>
            <a:r>
              <a:rPr lang="de-DE" sz="800" dirty="0" err="1"/>
              <a:t>pfv</a:t>
            </a:r>
            <a:r>
              <a:rPr lang="de-DE" sz="800" dirty="0"/>
              <a:t>.</a:t>
            </a:r>
          </a:p>
          <a:p>
            <a:pPr marL="176213" indent="-176213">
              <a:buNone/>
            </a:pPr>
            <a:endParaRPr lang="de-CH" sz="800" dirty="0"/>
          </a:p>
          <a:p>
            <a:pPr marL="176213" indent="-176213">
              <a:buNone/>
            </a:pPr>
            <a:endParaRPr lang="de-CH" sz="800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fld id="{4B7394D6-FF50-4FF3-ADC2-F066BE804BA6}" type="slidenum">
              <a:rPr lang="de-CH" altLang="de-DE" sz="700" smtClean="0"/>
              <a:pPr eaLnBrk="1" hangingPunct="1">
                <a:buFontTx/>
                <a:buNone/>
              </a:pPr>
              <a:t>16</a:t>
            </a:fld>
            <a:r>
              <a:rPr lang="de-CH" altLang="de-DE" sz="700" dirty="0"/>
              <a:t>, </a:t>
            </a:r>
            <a:fld id="{41C951B6-2D97-47B4-9FD1-479B7351DAF8}" type="datetime1">
              <a:rPr lang="de-CH" altLang="de-DE" sz="700" smtClean="0"/>
              <a:pPr eaLnBrk="1" hangingPunct="1">
                <a:buFontTx/>
                <a:buNone/>
              </a:pPr>
              <a:t>29.11.21</a:t>
            </a:fld>
            <a:endParaRPr lang="de-CH" altLang="de-DE" sz="7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D84B97-3659-425B-AB10-DD62FF05307C}"/>
              </a:ext>
            </a:extLst>
          </p:cNvPr>
          <p:cNvSpPr txBox="1">
            <a:spLocks/>
          </p:cNvSpPr>
          <p:nvPr/>
        </p:nvSpPr>
        <p:spPr bwMode="auto">
          <a:xfrm>
            <a:off x="647700" y="404664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CH" altLang="de-DE" sz="2400" kern="0" dirty="0"/>
              <a:t>Literatur</a:t>
            </a:r>
          </a:p>
        </p:txBody>
      </p:sp>
    </p:spTree>
    <p:extLst>
      <p:ext uri="{BB962C8B-B14F-4D97-AF65-F5344CB8AC3E}">
        <p14:creationId xmlns:p14="http://schemas.microsoft.com/office/powerpoint/2010/main" val="291909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46809" y="557001"/>
            <a:ext cx="8169275" cy="865188"/>
          </a:xfrm>
        </p:spPr>
        <p:txBody>
          <a:bodyPr/>
          <a:lstStyle/>
          <a:p>
            <a:r>
              <a:rPr lang="de-CH" altLang="de-DE" sz="2000" dirty="0"/>
              <a:t>Herausforderungen auf vier Gestaltungsdimensionen </a:t>
            </a:r>
            <a:r>
              <a:rPr lang="de-CH" altLang="de-DE" sz="2000" dirty="0" err="1"/>
              <a:t>Défis</a:t>
            </a:r>
            <a:r>
              <a:rPr lang="de-CH" altLang="de-DE" sz="2000" dirty="0"/>
              <a:t> </a:t>
            </a:r>
            <a:r>
              <a:rPr lang="de-CH" altLang="de-DE" sz="2000" dirty="0" err="1"/>
              <a:t>sur</a:t>
            </a:r>
            <a:r>
              <a:rPr lang="de-CH" altLang="de-DE" sz="2000" dirty="0"/>
              <a:t> </a:t>
            </a:r>
            <a:r>
              <a:rPr lang="de-CH" altLang="de-DE" sz="2000" dirty="0" err="1"/>
              <a:t>quatre</a:t>
            </a:r>
            <a:r>
              <a:rPr lang="de-CH" altLang="de-DE" sz="2000" dirty="0"/>
              <a:t> </a:t>
            </a:r>
            <a:r>
              <a:rPr lang="de-CH" altLang="de-DE" sz="2000" dirty="0" err="1"/>
              <a:t>dimensions</a:t>
            </a:r>
            <a:r>
              <a:rPr lang="de-CH" altLang="de-DE" sz="2000" dirty="0"/>
              <a:t> de </a:t>
            </a:r>
            <a:r>
              <a:rPr lang="de-CH" altLang="de-DE" sz="2000" dirty="0" err="1"/>
              <a:t>l’aménagement</a:t>
            </a:r>
            <a:br>
              <a:rPr lang="de-CH" altLang="de-DE" sz="2000" dirty="0"/>
            </a:br>
            <a:endParaRPr lang="de-CH" altLang="de-DE" sz="2000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CH" altLang="de-DE" sz="700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907301466"/>
              </p:ext>
            </p:extLst>
          </p:nvPr>
        </p:nvGraphicFramePr>
        <p:xfrm>
          <a:off x="683568" y="1412776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897DB9F-127D-444D-BF03-37AD1B4F763A}"/>
              </a:ext>
            </a:extLst>
          </p:cNvPr>
          <p:cNvSpPr/>
          <p:nvPr/>
        </p:nvSpPr>
        <p:spPr>
          <a:xfrm>
            <a:off x="8399120" y="6309320"/>
            <a:ext cx="34015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0505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308" y="764704"/>
            <a:ext cx="8497188" cy="547809"/>
          </a:xfrm>
        </p:spPr>
        <p:txBody>
          <a:bodyPr/>
          <a:lstStyle/>
          <a:p>
            <a:r>
              <a:rPr lang="de-CH" sz="2000" dirty="0"/>
              <a:t>Neuere Konzepte, Herausforderungen und Ansprüche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115270"/>
              </p:ext>
            </p:extLst>
          </p:nvPr>
        </p:nvGraphicFramePr>
        <p:xfrm>
          <a:off x="539308" y="1375725"/>
          <a:ext cx="8280920" cy="4798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754">
                  <a:extLst>
                    <a:ext uri="{9D8B030D-6E8A-4147-A177-3AD203B41FA5}">
                      <a16:colId xmlns:a16="http://schemas.microsoft.com/office/drawing/2014/main" val="1994817972"/>
                    </a:ext>
                  </a:extLst>
                </a:gridCol>
                <a:gridCol w="2762274">
                  <a:extLst>
                    <a:ext uri="{9D8B030D-6E8A-4147-A177-3AD203B41FA5}">
                      <a16:colId xmlns:a16="http://schemas.microsoft.com/office/drawing/2014/main" val="3465929020"/>
                    </a:ext>
                  </a:extLst>
                </a:gridCol>
                <a:gridCol w="3255892">
                  <a:extLst>
                    <a:ext uri="{9D8B030D-6E8A-4147-A177-3AD203B41FA5}">
                      <a16:colId xmlns:a16="http://schemas.microsoft.com/office/drawing/2014/main" val="1177373679"/>
                    </a:ext>
                  </a:extLst>
                </a:gridCol>
              </a:tblGrid>
              <a:tr h="331988">
                <a:tc>
                  <a:txBody>
                    <a:bodyPr/>
                    <a:lstStyle/>
                    <a:p>
                      <a:r>
                        <a:rPr lang="de-CH" sz="1400" dirty="0"/>
                        <a:t>Konzept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aseline="0" dirty="0"/>
                        <a:t>Ansätze / Erkenntnisse</a:t>
                      </a:r>
                      <a:endParaRPr lang="de-CH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Herausforderung / Anspruch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97258"/>
                  </a:ext>
                </a:extLst>
              </a:tr>
              <a:tr h="2769899">
                <a:tc>
                  <a:txBody>
                    <a:bodyPr/>
                    <a:lstStyle/>
                    <a:p>
                      <a:r>
                        <a:rPr lang="de-CH" sz="1400" b="1" dirty="0"/>
                        <a:t>Public Management</a:t>
                      </a:r>
                      <a:endParaRPr lang="de-CH" sz="1400" b="1" baseline="0" dirty="0"/>
                    </a:p>
                    <a:p>
                      <a:endParaRPr lang="de-CH" sz="1400" b="1" baseline="0" dirty="0"/>
                    </a:p>
                    <a:p>
                      <a:r>
                        <a:rPr lang="de-CH" sz="1400" baseline="0" dirty="0"/>
                        <a:t>Paradigmenwechsel in staatlicher Steuerung:</a:t>
                      </a:r>
                      <a:br>
                        <a:rPr lang="de-CH" sz="1400" baseline="0" dirty="0"/>
                      </a:br>
                      <a:r>
                        <a:rPr lang="de-CH" sz="1400" baseline="0" dirty="0"/>
                        <a:t>Public Administration 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→ </a:t>
                      </a:r>
                      <a:r>
                        <a:rPr lang="de-CH" sz="1400" baseline="0" dirty="0">
                          <a:sym typeface="Wingdings" panose="05000000000000000000" pitchFamily="2" charset="2"/>
                        </a:rPr>
                        <a:t> New Public Management 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→ </a:t>
                      </a:r>
                      <a:r>
                        <a:rPr lang="de-CH" sz="1400" baseline="0" dirty="0">
                          <a:sym typeface="Wingdings" panose="05000000000000000000" pitchFamily="2" charset="2"/>
                        </a:rPr>
                        <a:t>New Public </a:t>
                      </a:r>
                      <a:r>
                        <a:rPr lang="de-CH" sz="1400" baseline="0" dirty="0" err="1">
                          <a:sym typeface="Wingdings" panose="05000000000000000000" pitchFamily="2" charset="2"/>
                        </a:rPr>
                        <a:t>Governance</a:t>
                      </a:r>
                      <a:endParaRPr lang="de-CH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aseline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Wandel des Staatsverständnisses</a:t>
                      </a:r>
                      <a:br>
                        <a:rPr lang="de-CH" sz="1400" b="1" dirty="0">
                          <a:ea typeface="Times New Roman" charset="0"/>
                          <a:cs typeface="Times New Roman" charset="0"/>
                        </a:rPr>
                      </a:b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vom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Ordnungsstaat zum Dienstleistungsstaat zum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Bürger:innen-Staat</a:t>
                      </a:r>
                      <a:endParaRPr lang="de-CH" sz="1400" baseline="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176213" indent="-176213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Ziel-Verschiebung 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Rechtsstaatlichkeit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→ 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  <a:sym typeface="Wingdings" panose="05000000000000000000" pitchFamily="2" charset="2"/>
                        </a:rPr>
                        <a:t> Wettbewerbsfähigkeit 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→ 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  <a:sym typeface="Wingdings" panose="05000000000000000000" pitchFamily="2" charset="2"/>
                        </a:rPr>
                        <a:t> sozialer Zusammenhalt und Partizipation</a:t>
                      </a:r>
                      <a:endParaRPr lang="de-CH" sz="1400" dirty="0"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altLang="de-DE" sz="1400" dirty="0"/>
                        <a:t>stärkere Orientierung der staatlichen Gestaltung an</a:t>
                      </a:r>
                      <a:br>
                        <a:rPr lang="de-CH" altLang="de-DE" sz="1400" dirty="0"/>
                      </a:br>
                      <a:r>
                        <a:rPr lang="de-CH" altLang="de-DE" sz="1400" b="1" dirty="0"/>
                        <a:t>New Public </a:t>
                      </a:r>
                      <a:r>
                        <a:rPr lang="de-CH" altLang="de-DE" sz="1400" b="1" dirty="0" err="1"/>
                        <a:t>Governance</a:t>
                      </a:r>
                      <a:endParaRPr lang="de-CH" altLang="de-DE" sz="1400" b="1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de-CH" altLang="de-DE" sz="1400" b="1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="1" dirty="0">
                          <a:cs typeface="Calibri" panose="020F0502020204030204" pitchFamily="34" charset="0"/>
                        </a:rPr>
                        <a:t>Veränderung des Selbst-verständnisses: </a:t>
                      </a:r>
                      <a:r>
                        <a:rPr lang="de-CH" altLang="de-DE" sz="1400" dirty="0"/>
                        <a:t>Staat als </a:t>
                      </a:r>
                      <a:r>
                        <a:rPr lang="de-CH" altLang="de-DE" sz="1400" dirty="0" err="1"/>
                        <a:t>Moderator:in</a:t>
                      </a:r>
                      <a:r>
                        <a:rPr lang="de-CH" altLang="de-DE" sz="1400" dirty="0"/>
                        <a:t>, Verhandler, </a:t>
                      </a:r>
                      <a:r>
                        <a:rPr lang="de-CH" altLang="de-DE" sz="1400" dirty="0" err="1"/>
                        <a:t>Netzwerker:in</a:t>
                      </a:r>
                      <a:endParaRPr lang="de-CH" altLang="de-DE" sz="1400" dirty="0"/>
                    </a:p>
                    <a:p>
                      <a:pPr marL="0" indent="0">
                        <a:buFont typeface="Times New Roman" panose="02020603050405020304" pitchFamily="18" charset="0"/>
                        <a:buNone/>
                      </a:pPr>
                      <a:endParaRPr lang="de-CH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91525"/>
                  </a:ext>
                </a:extLst>
              </a:tr>
              <a:tr h="1696595">
                <a:tc>
                  <a:txBody>
                    <a:bodyPr/>
                    <a:lstStyle/>
                    <a:p>
                      <a:r>
                        <a:rPr lang="de-CH" sz="1300" b="1" dirty="0"/>
                        <a:t>Netzwerkperspektive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Alterspolitik als</a:t>
                      </a:r>
                      <a:br>
                        <a:rPr lang="de-CH" sz="1400" dirty="0">
                          <a:ea typeface="Times New Roman" charset="0"/>
                          <a:cs typeface="Times New Roman" charset="0"/>
                        </a:rPr>
                      </a:b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vertikale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(Politikebenen) und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horizontale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(Verwaltungsressorts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) </a:t>
                      </a: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Querschnittsaufgabe</a:t>
                      </a:r>
                      <a:endParaRPr lang="de-CH" altLang="de-DE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CH" sz="1400" b="0" i="0" dirty="0">
                          <a:ea typeface="Times New Roman" charset="0"/>
                          <a:cs typeface="Times New Roman" charset="0"/>
                        </a:rPr>
                        <a:t>Verwaltung: </a:t>
                      </a:r>
                      <a:r>
                        <a:rPr lang="de-CH" sz="1400" b="1" i="0" dirty="0">
                          <a:ea typeface="Times New Roman" charset="0"/>
                          <a:cs typeface="Times New Roman" charset="0"/>
                        </a:rPr>
                        <a:t>Ressort übergreifende Gremien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de-CH" sz="1400" b="1" i="0" dirty="0">
                          <a:ea typeface="Times New Roman" charset="0"/>
                          <a:cs typeface="Times New Roman" charset="0"/>
                        </a:rPr>
                        <a:t>Kooperation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mit allen relevanten Anspruchsgruppen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Einbezug der älteren Generation</a:t>
                      </a:r>
                      <a:endParaRPr lang="de-CH" altLang="de-DE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253054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2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-6780"/>
            <a:ext cx="7452320" cy="5478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Gestaltungsdimension 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Alterspolitik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F87B8E37-409A-491A-92B3-3D6A140A7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52" y="5579709"/>
            <a:ext cx="21961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1000" dirty="0"/>
              <a:t>Quelle: Bundesministerium für Familien, Senioren, Frauen und Jugend 2016 (7. Altenbericht)</a:t>
            </a:r>
            <a:endParaRPr lang="de-CH" altLang="de-DE" sz="1000" dirty="0"/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F87B8E37-409A-491A-92B3-3D6A140A7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52" y="3573016"/>
            <a:ext cx="207847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1000" dirty="0"/>
              <a:t>Quellen:</a:t>
            </a:r>
            <a:br>
              <a:rPr lang="de-DE" sz="1000" dirty="0"/>
            </a:br>
            <a:r>
              <a:rPr lang="de-DE" sz="1000" dirty="0"/>
              <a:t>Tabatt-Hirschfeldt 2015; Schubert 2015;</a:t>
            </a:r>
          </a:p>
          <a:p>
            <a:pPr eaLnBrk="1" hangingPunct="1">
              <a:buFontTx/>
              <a:buNone/>
            </a:pPr>
            <a:r>
              <a:rPr lang="de-DE" sz="1000" dirty="0"/>
              <a:t>Hablützel 2011;</a:t>
            </a:r>
            <a:br>
              <a:rPr lang="de-DE" sz="1000" dirty="0"/>
            </a:br>
            <a:r>
              <a:rPr lang="de-DE" sz="1000" dirty="0"/>
              <a:t>Osborne 2010;</a:t>
            </a:r>
            <a:endParaRPr lang="de-CH" altLang="de-DE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D0AEF-FF6C-994A-84DB-F49D5961D50A}"/>
              </a:ext>
            </a:extLst>
          </p:cNvPr>
          <p:cNvSpPr/>
          <p:nvPr/>
        </p:nvSpPr>
        <p:spPr>
          <a:xfrm>
            <a:off x="8244408" y="6270873"/>
            <a:ext cx="34015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95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0287" y="629093"/>
            <a:ext cx="8497188" cy="547809"/>
          </a:xfrm>
        </p:spPr>
        <p:txBody>
          <a:bodyPr/>
          <a:lstStyle/>
          <a:p>
            <a:r>
              <a:rPr lang="de-CH" sz="2000" dirty="0" err="1"/>
              <a:t>Concepts</a:t>
            </a:r>
            <a:r>
              <a:rPr lang="de-CH" sz="2000" dirty="0"/>
              <a:t> </a:t>
            </a:r>
            <a:r>
              <a:rPr lang="de-CH" sz="2000" dirty="0" err="1"/>
              <a:t>récents</a:t>
            </a:r>
            <a:r>
              <a:rPr lang="de-CH" sz="2000" dirty="0"/>
              <a:t>, </a:t>
            </a:r>
            <a:r>
              <a:rPr lang="de-CH" sz="2000" dirty="0" err="1"/>
              <a:t>défis</a:t>
            </a:r>
            <a:r>
              <a:rPr lang="de-CH" sz="2000" dirty="0"/>
              <a:t> et </a:t>
            </a:r>
            <a:r>
              <a:rPr lang="de-CH" sz="2000" dirty="0" err="1"/>
              <a:t>exigences</a:t>
            </a:r>
            <a:endParaRPr lang="de-CH" sz="20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977107"/>
              </p:ext>
            </p:extLst>
          </p:nvPr>
        </p:nvGraphicFramePr>
        <p:xfrm>
          <a:off x="573625" y="1168724"/>
          <a:ext cx="8280920" cy="5025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754">
                  <a:extLst>
                    <a:ext uri="{9D8B030D-6E8A-4147-A177-3AD203B41FA5}">
                      <a16:colId xmlns:a16="http://schemas.microsoft.com/office/drawing/2014/main" val="1994817972"/>
                    </a:ext>
                  </a:extLst>
                </a:gridCol>
                <a:gridCol w="2762274">
                  <a:extLst>
                    <a:ext uri="{9D8B030D-6E8A-4147-A177-3AD203B41FA5}">
                      <a16:colId xmlns:a16="http://schemas.microsoft.com/office/drawing/2014/main" val="3465929020"/>
                    </a:ext>
                  </a:extLst>
                </a:gridCol>
                <a:gridCol w="3255892">
                  <a:extLst>
                    <a:ext uri="{9D8B030D-6E8A-4147-A177-3AD203B41FA5}">
                      <a16:colId xmlns:a16="http://schemas.microsoft.com/office/drawing/2014/main" val="1177373679"/>
                    </a:ext>
                  </a:extLst>
                </a:gridCol>
              </a:tblGrid>
              <a:tr h="331988">
                <a:tc>
                  <a:txBody>
                    <a:bodyPr/>
                    <a:lstStyle/>
                    <a:p>
                      <a:r>
                        <a:rPr lang="de-CH" sz="1400" dirty="0" err="1"/>
                        <a:t>Concept</a:t>
                      </a:r>
                      <a:endParaRPr lang="de-CH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aseline="0" dirty="0" err="1"/>
                        <a:t>Approches</a:t>
                      </a:r>
                      <a:r>
                        <a:rPr lang="de-CH" sz="1400" baseline="0" dirty="0"/>
                        <a:t> / </a:t>
                      </a:r>
                      <a:r>
                        <a:rPr lang="de-CH" sz="1400" baseline="0" dirty="0" err="1"/>
                        <a:t>Enseignements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tirés</a:t>
                      </a:r>
                      <a:endParaRPr lang="de-CH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Défi</a:t>
                      </a:r>
                      <a:r>
                        <a:rPr lang="de-CH" sz="1400" dirty="0"/>
                        <a:t> /</a:t>
                      </a:r>
                      <a:r>
                        <a:rPr lang="de-CH" sz="1400" dirty="0" err="1"/>
                        <a:t>Exigence</a:t>
                      </a:r>
                      <a:endParaRPr lang="de-CH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97258"/>
                  </a:ext>
                </a:extLst>
              </a:tr>
              <a:tr h="2769899">
                <a:tc>
                  <a:txBody>
                    <a:bodyPr/>
                    <a:lstStyle/>
                    <a:p>
                      <a:r>
                        <a:rPr lang="de-CH" sz="1400" b="1" dirty="0"/>
                        <a:t>Public Management</a:t>
                      </a:r>
                      <a:endParaRPr lang="de-CH" sz="1400" b="1" baseline="0" dirty="0"/>
                    </a:p>
                    <a:p>
                      <a:endParaRPr lang="de-CH" sz="1200" b="1" baseline="0" dirty="0"/>
                    </a:p>
                    <a:p>
                      <a:r>
                        <a:rPr lang="de-CH" sz="1400" baseline="0" dirty="0" err="1"/>
                        <a:t>Changement</a:t>
                      </a:r>
                      <a:r>
                        <a:rPr lang="de-CH" sz="1400" baseline="0" dirty="0"/>
                        <a:t> de </a:t>
                      </a:r>
                      <a:r>
                        <a:rPr lang="de-CH" sz="1400" baseline="0" dirty="0" err="1"/>
                        <a:t>paradigme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dans</a:t>
                      </a:r>
                      <a:r>
                        <a:rPr lang="de-CH" sz="1400" baseline="0" dirty="0"/>
                        <a:t> la </a:t>
                      </a:r>
                      <a:r>
                        <a:rPr lang="de-CH" sz="1400" baseline="0" dirty="0" err="1"/>
                        <a:t>gouvernance</a:t>
                      </a:r>
                      <a:r>
                        <a:rPr lang="de-CH" sz="1400" baseline="0" dirty="0"/>
                        <a:t> de </a:t>
                      </a:r>
                      <a:r>
                        <a:rPr lang="de-CH" sz="1400" baseline="0" dirty="0" err="1"/>
                        <a:t>l’Etat</a:t>
                      </a:r>
                      <a:r>
                        <a:rPr lang="de-CH" sz="1400" baseline="0" dirty="0"/>
                        <a:t>:</a:t>
                      </a:r>
                      <a:br>
                        <a:rPr lang="de-CH" sz="1400" baseline="0" dirty="0"/>
                      </a:br>
                      <a:r>
                        <a:rPr lang="de-CH" sz="1400" baseline="0" dirty="0"/>
                        <a:t>Public Administration 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→ </a:t>
                      </a:r>
                      <a:r>
                        <a:rPr lang="de-CH" sz="1400" baseline="0" dirty="0">
                          <a:sym typeface="Wingdings" panose="05000000000000000000" pitchFamily="2" charset="2"/>
                        </a:rPr>
                        <a:t> New Public Management 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→ </a:t>
                      </a:r>
                      <a:r>
                        <a:rPr lang="de-CH" sz="1400" baseline="0" dirty="0">
                          <a:sym typeface="Wingdings" panose="05000000000000000000" pitchFamily="2" charset="2"/>
                        </a:rPr>
                        <a:t>New Public </a:t>
                      </a:r>
                      <a:r>
                        <a:rPr lang="de-CH" sz="1400" baseline="0" dirty="0" err="1">
                          <a:sym typeface="Wingdings" panose="05000000000000000000" pitchFamily="2" charset="2"/>
                        </a:rPr>
                        <a:t>Governance</a:t>
                      </a:r>
                      <a:endParaRPr lang="de-CH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aseline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="1" dirty="0" err="1">
                          <a:ea typeface="Times New Roman" charset="0"/>
                          <a:cs typeface="Times New Roman" charset="0"/>
                        </a:rPr>
                        <a:t>Modification</a:t>
                      </a: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 de la </a:t>
                      </a:r>
                      <a:r>
                        <a:rPr lang="de-CH" sz="1400" b="1" dirty="0" err="1">
                          <a:ea typeface="Times New Roman" charset="0"/>
                          <a:cs typeface="Times New Roman" charset="0"/>
                        </a:rPr>
                        <a:t>vision</a:t>
                      </a: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 de </a:t>
                      </a:r>
                      <a:r>
                        <a:rPr lang="de-CH" sz="1400" b="1" dirty="0" err="1">
                          <a:ea typeface="Times New Roman" charset="0"/>
                          <a:cs typeface="Times New Roman" charset="0"/>
                        </a:rPr>
                        <a:t>l’Etat</a:t>
                      </a:r>
                      <a:br>
                        <a:rPr lang="de-CH" sz="1400" b="1" dirty="0">
                          <a:ea typeface="Times New Roman" charset="0"/>
                          <a:cs typeface="Times New Roman" charset="0"/>
                        </a:rPr>
                      </a:b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de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l’Etat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«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veilleur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de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nuit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» à 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l’Etat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prestataire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de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services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b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</a:b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à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l’Etat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des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citoyenn·e·s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CH" sz="1400" b="1" baseline="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Evolution des </a:t>
                      </a:r>
                      <a:r>
                        <a:rPr lang="de-CH" sz="1400" b="1" dirty="0" err="1">
                          <a:ea typeface="Times New Roman" charset="0"/>
                          <a:cs typeface="Times New Roman" charset="0"/>
                        </a:rPr>
                        <a:t>objectifs</a:t>
                      </a: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br>
                        <a:rPr lang="de-CH" sz="1400" b="1" dirty="0">
                          <a:ea typeface="Times New Roman" charset="0"/>
                          <a:cs typeface="Times New Roman" charset="0"/>
                        </a:rPr>
                      </a:b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Respect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 de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l’Etat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 de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droit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→  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  <a:sym typeface="Wingdings" panose="05000000000000000000" pitchFamily="2" charset="2"/>
                        </a:rPr>
                        <a:t>compétivité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→ 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  <a:sym typeface="Wingdings" panose="05000000000000000000" pitchFamily="2" charset="2"/>
                        </a:rPr>
                        <a:t>cohésion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  <a:sym typeface="Wingdings" panose="05000000000000000000" pitchFamily="2" charset="2"/>
                        </a:rPr>
                        <a:t>sociale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  <a:sym typeface="Wingdings" panose="05000000000000000000" pitchFamily="2" charset="2"/>
                        </a:rPr>
                        <a:t> et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  <a:sym typeface="Wingdings" panose="05000000000000000000" pitchFamily="2" charset="2"/>
                        </a:rPr>
                        <a:t>participation</a:t>
                      </a:r>
                      <a:endParaRPr lang="de-CH" sz="1400" dirty="0"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altLang="de-DE" sz="1400" dirty="0"/>
                        <a:t>Orientation de la </a:t>
                      </a:r>
                      <a:r>
                        <a:rPr lang="de-CH" altLang="de-DE" sz="1400" dirty="0" err="1"/>
                        <a:t>gouvernance</a:t>
                      </a:r>
                      <a:r>
                        <a:rPr lang="de-CH" altLang="de-DE" sz="1400" dirty="0"/>
                        <a:t> </a:t>
                      </a:r>
                      <a:r>
                        <a:rPr lang="de-CH" altLang="de-DE" sz="1400" dirty="0" err="1"/>
                        <a:t>tendant</a:t>
                      </a:r>
                      <a:r>
                        <a:rPr lang="de-CH" altLang="de-DE" sz="1400" dirty="0"/>
                        <a:t> de plus en plus </a:t>
                      </a:r>
                      <a:r>
                        <a:rPr lang="de-CH" altLang="de-DE" sz="1400" dirty="0" err="1"/>
                        <a:t>vers</a:t>
                      </a:r>
                      <a:r>
                        <a:rPr lang="de-CH" altLang="de-DE" sz="1400" dirty="0"/>
                        <a:t> le</a:t>
                      </a:r>
                      <a:br>
                        <a:rPr lang="de-CH" altLang="de-DE" sz="1400" dirty="0"/>
                      </a:br>
                      <a:r>
                        <a:rPr lang="de-CH" altLang="de-DE" sz="1400" b="1" dirty="0"/>
                        <a:t>New Public </a:t>
                      </a:r>
                      <a:r>
                        <a:rPr lang="de-CH" altLang="de-DE" sz="1400" b="1" dirty="0" err="1"/>
                        <a:t>Governance</a:t>
                      </a:r>
                      <a:endParaRPr lang="de-CH" altLang="de-DE" sz="1400" b="1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de-CH" altLang="de-DE" sz="1400" b="1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="1" dirty="0" err="1">
                          <a:cs typeface="Calibri" panose="020F0502020204030204" pitchFamily="34" charset="0"/>
                        </a:rPr>
                        <a:t>Modification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 de la </a:t>
                      </a:r>
                      <a:r>
                        <a:rPr lang="de-CH" sz="1400" b="1" dirty="0" err="1">
                          <a:cs typeface="Calibri" panose="020F0502020204030204" pitchFamily="34" charset="0"/>
                        </a:rPr>
                        <a:t>conception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CH" sz="1400" b="1" dirty="0" err="1">
                          <a:cs typeface="Calibri" panose="020F0502020204030204" pitchFamily="34" charset="0"/>
                        </a:rPr>
                        <a:t>qu’ont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 les </a:t>
                      </a:r>
                      <a:r>
                        <a:rPr lang="de-CH" sz="1400" b="1" dirty="0" err="1">
                          <a:cs typeface="Calibri" panose="020F0502020204030204" pitchFamily="34" charset="0"/>
                        </a:rPr>
                        <a:t>pouvoirs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CH" sz="1400" b="1" dirty="0" err="1">
                          <a:cs typeface="Calibri" panose="020F0502020204030204" pitchFamily="34" charset="0"/>
                        </a:rPr>
                        <a:t>publiques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de-CH" sz="1400" b="1" dirty="0" err="1">
                          <a:cs typeface="Calibri" panose="020F0502020204030204" pitchFamily="34" charset="0"/>
                        </a:rPr>
                        <a:t>leur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CH" sz="1400" b="1" dirty="0" err="1">
                          <a:cs typeface="Calibri" panose="020F0502020204030204" pitchFamily="34" charset="0"/>
                        </a:rPr>
                        <a:t>actions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CH" altLang="de-DE" sz="1400" dirty="0"/>
                        <a:t>Etat </a:t>
                      </a:r>
                      <a:r>
                        <a:rPr lang="de-CH" altLang="de-DE" sz="1400" dirty="0" err="1"/>
                        <a:t>dans</a:t>
                      </a:r>
                      <a:r>
                        <a:rPr lang="de-CH" altLang="de-DE" sz="1400" dirty="0"/>
                        <a:t> le </a:t>
                      </a:r>
                      <a:r>
                        <a:rPr lang="de-CH" altLang="de-DE" sz="1400" dirty="0" err="1"/>
                        <a:t>rôle</a:t>
                      </a:r>
                      <a:r>
                        <a:rPr lang="de-CH" altLang="de-DE" sz="1400" dirty="0"/>
                        <a:t> du </a:t>
                      </a:r>
                      <a:r>
                        <a:rPr lang="de-CH" altLang="de-DE" sz="1400" dirty="0" err="1"/>
                        <a:t>modérateur</a:t>
                      </a:r>
                      <a:r>
                        <a:rPr lang="de-CH" altLang="de-DE" sz="1400" dirty="0"/>
                        <a:t>, </a:t>
                      </a:r>
                      <a:r>
                        <a:rPr lang="de-CH" altLang="de-DE" sz="1400" dirty="0" err="1"/>
                        <a:t>négociateur</a:t>
                      </a:r>
                      <a:r>
                        <a:rPr lang="de-CH" altLang="de-DE" sz="1400" dirty="0"/>
                        <a:t>, </a:t>
                      </a:r>
                      <a:r>
                        <a:rPr lang="de-CH" altLang="de-DE" sz="1400" dirty="0" err="1"/>
                        <a:t>réseauteur</a:t>
                      </a:r>
                      <a:endParaRPr lang="de-CH" altLang="de-DE" sz="1400" dirty="0"/>
                    </a:p>
                    <a:p>
                      <a:pPr marL="0" indent="0">
                        <a:buFont typeface="Times New Roman" panose="02020603050405020304" pitchFamily="18" charset="0"/>
                        <a:buNone/>
                      </a:pPr>
                      <a:endParaRPr lang="de-CH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91525"/>
                  </a:ext>
                </a:extLst>
              </a:tr>
              <a:tr h="1696595">
                <a:tc>
                  <a:txBody>
                    <a:bodyPr/>
                    <a:lstStyle/>
                    <a:p>
                      <a:r>
                        <a:rPr lang="de-CH" sz="1300" b="1" dirty="0" err="1"/>
                        <a:t>Perspective</a:t>
                      </a:r>
                      <a:r>
                        <a:rPr lang="de-CH" sz="1300" b="1" dirty="0"/>
                        <a:t> de </a:t>
                      </a:r>
                      <a:r>
                        <a:rPr lang="de-CH" sz="1300" b="1" dirty="0" err="1"/>
                        <a:t>réseau</a:t>
                      </a:r>
                      <a:endParaRPr lang="de-CH" sz="13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Politique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de la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vieillesse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en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tant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que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1" dirty="0" err="1">
                          <a:ea typeface="Times New Roman" charset="0"/>
                          <a:cs typeface="Times New Roman" charset="0"/>
                        </a:rPr>
                        <a:t>tâche</a:t>
                      </a: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 trans-</a:t>
                      </a:r>
                      <a:r>
                        <a:rPr lang="de-CH" sz="1400" b="1" dirty="0" err="1">
                          <a:ea typeface="Times New Roman" charset="0"/>
                          <a:cs typeface="Times New Roman" charset="0"/>
                        </a:rPr>
                        <a:t>versale</a:t>
                      </a: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1" baseline="0" dirty="0" err="1">
                          <a:ea typeface="Times New Roman" charset="0"/>
                          <a:cs typeface="Times New Roman" charset="0"/>
                        </a:rPr>
                        <a:t>verticale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(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niveaux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étatiques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) et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horizontale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(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ressorts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administratifs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de-CH" altLang="de-DE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CH" sz="1400" b="0" i="0" dirty="0">
                          <a:ea typeface="Times New Roman" charset="0"/>
                          <a:cs typeface="Times New Roman" charset="0"/>
                        </a:rPr>
                        <a:t>Administration: </a:t>
                      </a:r>
                      <a:r>
                        <a:rPr lang="de-CH" sz="1400" b="1" i="0" dirty="0" err="1">
                          <a:ea typeface="Times New Roman" charset="0"/>
                          <a:cs typeface="Times New Roman" charset="0"/>
                        </a:rPr>
                        <a:t>unités</a:t>
                      </a:r>
                      <a:r>
                        <a:rPr lang="de-CH" sz="1400" b="1" i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1" i="0" dirty="0" err="1">
                          <a:ea typeface="Times New Roman" charset="0"/>
                          <a:cs typeface="Times New Roman" charset="0"/>
                        </a:rPr>
                        <a:t>englobant</a:t>
                      </a:r>
                      <a:r>
                        <a:rPr lang="de-CH" sz="1400" b="1" i="0" dirty="0">
                          <a:ea typeface="Times New Roman" charset="0"/>
                          <a:cs typeface="Times New Roman" charset="0"/>
                        </a:rPr>
                        <a:t> les </a:t>
                      </a:r>
                      <a:r>
                        <a:rPr lang="de-CH" sz="1400" b="1" i="0" dirty="0" err="1">
                          <a:ea typeface="Times New Roman" charset="0"/>
                          <a:cs typeface="Times New Roman" charset="0"/>
                        </a:rPr>
                        <a:t>différents</a:t>
                      </a:r>
                      <a:r>
                        <a:rPr lang="de-CH" sz="1400" b="1" i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1" i="0" dirty="0" err="1">
                          <a:ea typeface="Times New Roman" charset="0"/>
                          <a:cs typeface="Times New Roman" charset="0"/>
                        </a:rPr>
                        <a:t>ressorts</a:t>
                      </a:r>
                      <a:endParaRPr lang="de-CH" sz="1400" b="1" i="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de-CH" sz="1400" b="1" i="0" dirty="0" err="1">
                          <a:ea typeface="Times New Roman" charset="0"/>
                          <a:cs typeface="Times New Roman" charset="0"/>
                        </a:rPr>
                        <a:t>Coopération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avec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tous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les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stakeholders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pertinents</a:t>
                      </a:r>
                      <a:endParaRPr lang="de-CH" sz="140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="1" dirty="0" err="1">
                          <a:ea typeface="Times New Roman" charset="0"/>
                          <a:cs typeface="Times New Roman" charset="0"/>
                        </a:rPr>
                        <a:t>Inégration</a:t>
                      </a: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 des </a:t>
                      </a:r>
                      <a:r>
                        <a:rPr lang="de-CH" sz="1400" b="1" dirty="0" err="1">
                          <a:ea typeface="Times New Roman" charset="0"/>
                          <a:cs typeface="Times New Roman" charset="0"/>
                        </a:rPr>
                        <a:t>générations</a:t>
                      </a: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 plus </a:t>
                      </a:r>
                      <a:r>
                        <a:rPr lang="de-CH" sz="1400" b="1" dirty="0" err="1">
                          <a:ea typeface="Times New Roman" charset="0"/>
                          <a:cs typeface="Times New Roman" charset="0"/>
                        </a:rPr>
                        <a:t>âgées</a:t>
                      </a:r>
                      <a:endParaRPr lang="de-CH" altLang="de-DE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253054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2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-6780"/>
            <a:ext cx="7596336" cy="5478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Dimension de </a:t>
            </a:r>
            <a:r>
              <a:rPr lang="de-CH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l’aménagement</a:t>
            </a:r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Politique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de-CH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vieillssement</a:t>
            </a:r>
            <a:endParaRPr lang="de-CH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F87B8E37-409A-491A-92B3-3D6A140A7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52" y="5579709"/>
            <a:ext cx="21961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1000" dirty="0"/>
              <a:t>Source Bundesministerium für Familien, Senioren, Frauen und Jugend 2016 (7. Altenbericht)</a:t>
            </a:r>
            <a:endParaRPr lang="de-CH" altLang="de-DE" sz="1000" dirty="0"/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F87B8E37-409A-491A-92B3-3D6A140A7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52" y="3729044"/>
            <a:ext cx="207847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1000" dirty="0" err="1"/>
              <a:t>Sources</a:t>
            </a:r>
            <a:r>
              <a:rPr lang="de-DE" sz="1000" dirty="0"/>
              <a:t>:</a:t>
            </a:r>
            <a:br>
              <a:rPr lang="de-DE" sz="1000" dirty="0"/>
            </a:br>
            <a:r>
              <a:rPr lang="de-DE" sz="1000" dirty="0"/>
              <a:t>Tabatt-Hirschfeldt 2015; Schubert 2015;</a:t>
            </a:r>
          </a:p>
          <a:p>
            <a:pPr eaLnBrk="1" hangingPunct="1">
              <a:buFontTx/>
              <a:buNone/>
            </a:pPr>
            <a:r>
              <a:rPr lang="de-DE" sz="1000" dirty="0"/>
              <a:t>Hablützel 2011;</a:t>
            </a:r>
            <a:br>
              <a:rPr lang="de-DE" sz="1000" dirty="0"/>
            </a:br>
            <a:r>
              <a:rPr lang="de-DE" sz="1000" dirty="0"/>
              <a:t>Osborne 2010;</a:t>
            </a:r>
            <a:endParaRPr lang="de-CH" altLang="de-DE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D0AEF-FF6C-994A-84DB-F49D5961D50A}"/>
              </a:ext>
            </a:extLst>
          </p:cNvPr>
          <p:cNvSpPr/>
          <p:nvPr/>
        </p:nvSpPr>
        <p:spPr>
          <a:xfrm>
            <a:off x="7631264" y="6282100"/>
            <a:ext cx="123674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3 traduit</a:t>
            </a:r>
          </a:p>
        </p:txBody>
      </p:sp>
    </p:spTree>
    <p:extLst>
      <p:ext uri="{BB962C8B-B14F-4D97-AF65-F5344CB8AC3E}">
        <p14:creationId xmlns:p14="http://schemas.microsoft.com/office/powerpoint/2010/main" val="82553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308" y="764704"/>
            <a:ext cx="8497188" cy="547809"/>
          </a:xfrm>
        </p:spPr>
        <p:txBody>
          <a:bodyPr/>
          <a:lstStyle/>
          <a:p>
            <a:r>
              <a:rPr lang="de-CH" sz="2000" dirty="0"/>
              <a:t>Neuere Konzepte, Herausforderungen und Ansprüche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796030"/>
              </p:ext>
            </p:extLst>
          </p:nvPr>
        </p:nvGraphicFramePr>
        <p:xfrm>
          <a:off x="464304" y="1504874"/>
          <a:ext cx="8280920" cy="4050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754">
                  <a:extLst>
                    <a:ext uri="{9D8B030D-6E8A-4147-A177-3AD203B41FA5}">
                      <a16:colId xmlns:a16="http://schemas.microsoft.com/office/drawing/2014/main" val="1994817972"/>
                    </a:ext>
                  </a:extLst>
                </a:gridCol>
                <a:gridCol w="2889622">
                  <a:extLst>
                    <a:ext uri="{9D8B030D-6E8A-4147-A177-3AD203B41FA5}">
                      <a16:colId xmlns:a16="http://schemas.microsoft.com/office/drawing/2014/main" val="3465929020"/>
                    </a:ext>
                  </a:extLst>
                </a:gridCol>
                <a:gridCol w="3128544">
                  <a:extLst>
                    <a:ext uri="{9D8B030D-6E8A-4147-A177-3AD203B41FA5}">
                      <a16:colId xmlns:a16="http://schemas.microsoft.com/office/drawing/2014/main" val="1177373679"/>
                    </a:ext>
                  </a:extLst>
                </a:gridCol>
              </a:tblGrid>
              <a:tr h="331988">
                <a:tc>
                  <a:txBody>
                    <a:bodyPr/>
                    <a:lstStyle/>
                    <a:p>
                      <a:r>
                        <a:rPr lang="de-CH" sz="1400" dirty="0"/>
                        <a:t>Konzept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aseline="0" dirty="0"/>
                        <a:t>Ansätze / Erkenntnisse</a:t>
                      </a:r>
                      <a:endParaRPr lang="de-CH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Herausforderung / Anspruch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97258"/>
                  </a:ext>
                </a:extLst>
              </a:tr>
              <a:tr h="2919316">
                <a:tc>
                  <a:txBody>
                    <a:bodyPr/>
                    <a:lstStyle/>
                    <a:p>
                      <a:r>
                        <a:rPr lang="de-CH" sz="1400" b="1" dirty="0"/>
                        <a:t>Innovations-</a:t>
                      </a:r>
                      <a:r>
                        <a:rPr lang="de-CH" sz="1400" b="1" dirty="0" err="1"/>
                        <a:t>promotoren</a:t>
                      </a:r>
                      <a:br>
                        <a:rPr lang="de-CH" sz="1400" b="1" dirty="0"/>
                      </a:br>
                      <a:endParaRPr lang="de-CH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initiative Schlüssel-personen 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in Politik &amp; Verwaltung, bei Leistungs-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erbringern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, in der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Bevöl-kerung</a:t>
                      </a:r>
                      <a:endParaRPr lang="de-CH" sz="140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CH" sz="140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Kooperationen, 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z.B.</a:t>
                      </a:r>
                      <a:br>
                        <a:rPr lang="de-CH" sz="1400" b="0" dirty="0">
                          <a:ea typeface="Times New Roman" charset="0"/>
                          <a:cs typeface="Times New Roman" charset="0"/>
                        </a:rPr>
                      </a:b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interdepartementale Zusammenarbeit in der Verwaltung, Förderung externer thematischer Netzwerke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CH" sz="1400" baseline="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Einbezug </a:t>
                      </a: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externer </a:t>
                      </a:r>
                      <a:r>
                        <a:rPr lang="de-CH" sz="1400" b="1" baseline="0" dirty="0" err="1">
                          <a:ea typeface="Times New Roman" charset="0"/>
                          <a:cs typeface="Times New Roman" charset="0"/>
                        </a:rPr>
                        <a:t>Exper-tise</a:t>
                      </a: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bei der Entwicklung (neuartige Konzepte)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CH" sz="1400" baseline="0" dirty="0"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indent="-273050"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Sensibilisierung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und fachliche Unterstützung 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der kommunalen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Verant-wortungsträger:innen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, den Innovationsbedarf zu erkennen</a:t>
                      </a:r>
                    </a:p>
                    <a:p>
                      <a:pPr marL="273050" indent="-273050">
                        <a:buFont typeface="Wingdings" panose="05000000000000000000" pitchFamily="2" charset="2"/>
                        <a:buChar char="v"/>
                        <a:tabLst/>
                      </a:pPr>
                      <a:endParaRPr lang="de-CH" sz="1400" baseline="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273050" indent="-273050"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besondere Herausforderung für </a:t>
                      </a: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kleine bis mittelgrosse Gemeinden</a:t>
                      </a:r>
                    </a:p>
                    <a:p>
                      <a:pPr marL="273050" indent="-273050">
                        <a:buFont typeface="Wingdings" panose="05000000000000000000" pitchFamily="2" charset="2"/>
                        <a:buChar char="v"/>
                        <a:tabLst/>
                      </a:pPr>
                      <a:endParaRPr lang="de-CH" sz="1400" baseline="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273050" indent="-273050"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Unterstützungs- und Förderrolle des Kantons</a:t>
                      </a:r>
                    </a:p>
                    <a:p>
                      <a:pPr marL="0" indent="0">
                        <a:buFont typeface="Times New Roman" panose="02020603050405020304" pitchFamily="18" charset="0"/>
                        <a:buNone/>
                      </a:pPr>
                      <a:endParaRPr lang="de-CH" sz="1400" baseline="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>
                        <a:buFont typeface="Times New Roman" panose="02020603050405020304" pitchFamily="18" charset="0"/>
                        <a:buNone/>
                      </a:pPr>
                      <a:endParaRPr lang="de-CH" sz="1400" dirty="0"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91525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D1085-9F37-4A62-97B9-0FBA7BE1D3FF}" type="slidenum">
              <a:rPr lang="de-CH" smtClean="0"/>
              <a:pPr>
                <a:defRPr/>
              </a:pPr>
              <a:t>5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-6780"/>
            <a:ext cx="7452320" cy="5478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Gestaltungsdimension 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Alterspolitik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8F80B11C-E335-4C51-9D4B-AAD21C4C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6" y="5085184"/>
            <a:ext cx="2038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000" dirty="0"/>
              <a:t>Quelle: Stremlow et al. 2018</a:t>
            </a:r>
            <a:endParaRPr lang="de-CH" altLang="de-DE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1507EC-66EE-104D-9F9A-1BA31065F0CF}"/>
              </a:ext>
            </a:extLst>
          </p:cNvPr>
          <p:cNvSpPr/>
          <p:nvPr/>
        </p:nvSpPr>
        <p:spPr>
          <a:xfrm>
            <a:off x="8388424" y="6260827"/>
            <a:ext cx="34015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7300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308" y="764704"/>
            <a:ext cx="8497188" cy="547809"/>
          </a:xfrm>
        </p:spPr>
        <p:txBody>
          <a:bodyPr/>
          <a:lstStyle/>
          <a:p>
            <a:r>
              <a:rPr lang="de-CH" sz="2000" dirty="0" err="1"/>
              <a:t>Concepts</a:t>
            </a:r>
            <a:r>
              <a:rPr lang="de-CH" sz="2000" dirty="0"/>
              <a:t> </a:t>
            </a:r>
            <a:r>
              <a:rPr lang="de-CH" sz="2000" dirty="0" err="1"/>
              <a:t>récents</a:t>
            </a:r>
            <a:r>
              <a:rPr lang="de-CH" sz="2000" dirty="0"/>
              <a:t>, </a:t>
            </a:r>
            <a:r>
              <a:rPr lang="de-CH" sz="2000" dirty="0" err="1"/>
              <a:t>défis</a:t>
            </a:r>
            <a:r>
              <a:rPr lang="de-CH" sz="2000" dirty="0"/>
              <a:t> et </a:t>
            </a:r>
            <a:r>
              <a:rPr lang="de-CH" sz="2000" dirty="0" err="1"/>
              <a:t>exigences</a:t>
            </a:r>
            <a:endParaRPr lang="de-CH" sz="20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328267"/>
              </p:ext>
            </p:extLst>
          </p:nvPr>
        </p:nvGraphicFramePr>
        <p:xfrm>
          <a:off x="464304" y="1504874"/>
          <a:ext cx="828092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472">
                  <a:extLst>
                    <a:ext uri="{9D8B030D-6E8A-4147-A177-3AD203B41FA5}">
                      <a16:colId xmlns:a16="http://schemas.microsoft.com/office/drawing/2014/main" val="1994817972"/>
                    </a:ext>
                  </a:extLst>
                </a:gridCol>
                <a:gridCol w="3060904">
                  <a:extLst>
                    <a:ext uri="{9D8B030D-6E8A-4147-A177-3AD203B41FA5}">
                      <a16:colId xmlns:a16="http://schemas.microsoft.com/office/drawing/2014/main" val="3465929020"/>
                    </a:ext>
                  </a:extLst>
                </a:gridCol>
                <a:gridCol w="3128544">
                  <a:extLst>
                    <a:ext uri="{9D8B030D-6E8A-4147-A177-3AD203B41FA5}">
                      <a16:colId xmlns:a16="http://schemas.microsoft.com/office/drawing/2014/main" val="1177373679"/>
                    </a:ext>
                  </a:extLst>
                </a:gridCol>
              </a:tblGrid>
              <a:tr h="331988">
                <a:tc>
                  <a:txBody>
                    <a:bodyPr/>
                    <a:lstStyle/>
                    <a:p>
                      <a:r>
                        <a:rPr lang="de-CH" sz="1400" dirty="0" err="1"/>
                        <a:t>Concept</a:t>
                      </a:r>
                      <a:endParaRPr lang="de-CH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aseline="0" dirty="0" err="1"/>
                        <a:t>Approches</a:t>
                      </a:r>
                      <a:r>
                        <a:rPr lang="de-CH" sz="1400" baseline="0" dirty="0"/>
                        <a:t> / </a:t>
                      </a:r>
                      <a:r>
                        <a:rPr lang="de-CH" sz="1400" baseline="0" dirty="0" err="1"/>
                        <a:t>Enseignements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tirés</a:t>
                      </a:r>
                      <a:endParaRPr lang="de-CH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Défi</a:t>
                      </a:r>
                      <a:r>
                        <a:rPr lang="de-CH" sz="1400" dirty="0"/>
                        <a:t> /</a:t>
                      </a:r>
                      <a:r>
                        <a:rPr lang="de-CH" sz="1400" dirty="0" err="1"/>
                        <a:t>Exigence</a:t>
                      </a:r>
                      <a:endParaRPr lang="de-CH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97258"/>
                  </a:ext>
                </a:extLst>
              </a:tr>
              <a:tr h="2919316">
                <a:tc>
                  <a:txBody>
                    <a:bodyPr/>
                    <a:lstStyle/>
                    <a:p>
                      <a:r>
                        <a:rPr lang="de-CH" sz="1400" b="1" dirty="0" err="1"/>
                        <a:t>Promoteurs</a:t>
                      </a:r>
                      <a:r>
                        <a:rPr lang="de-CH" sz="1400" b="1" dirty="0"/>
                        <a:t> de </a:t>
                      </a:r>
                      <a:r>
                        <a:rPr lang="de-CH" sz="1400" b="1" dirty="0" err="1"/>
                        <a:t>l’innovation</a:t>
                      </a:r>
                      <a:endParaRPr lang="de-CH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="1" dirty="0" err="1">
                          <a:ea typeface="Times New Roman" charset="0"/>
                          <a:cs typeface="Times New Roman" charset="0"/>
                        </a:rPr>
                        <a:t>Personnes</a:t>
                      </a: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1" dirty="0" err="1">
                          <a:ea typeface="Times New Roman" charset="0"/>
                          <a:cs typeface="Times New Roman" charset="0"/>
                        </a:rPr>
                        <a:t>clés</a:t>
                      </a: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1" dirty="0" err="1">
                          <a:ea typeface="Times New Roman" charset="0"/>
                          <a:cs typeface="Times New Roman" charset="0"/>
                        </a:rPr>
                        <a:t>novatrices</a:t>
                      </a: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dans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 la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politique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 &amp;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administrations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chez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 des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prestataires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dans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 la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population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de-CH" sz="140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="1" dirty="0" err="1">
                          <a:ea typeface="Times New Roman" charset="0"/>
                          <a:cs typeface="Times New Roman" charset="0"/>
                        </a:rPr>
                        <a:t>Collaborations</a:t>
                      </a:r>
                      <a:r>
                        <a:rPr lang="de-CH" sz="1400" b="1" dirty="0"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p.ex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.</a:t>
                      </a:r>
                      <a:br>
                        <a:rPr lang="de-CH" sz="1400" b="0" dirty="0">
                          <a:ea typeface="Times New Roman" charset="0"/>
                          <a:cs typeface="Times New Roman" charset="0"/>
                        </a:rPr>
                      </a:b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Collaborations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interdéparte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-mentales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dans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l’administration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 et la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promotion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 de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réseaux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thématiques</a:t>
                      </a:r>
                      <a:r>
                        <a:rPr lang="de-CH" sz="1400" b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0" dirty="0" err="1">
                          <a:ea typeface="Times New Roman" charset="0"/>
                          <a:cs typeface="Times New Roman" charset="0"/>
                        </a:rPr>
                        <a:t>extérieurs</a:t>
                      </a:r>
                      <a:endParaRPr lang="de-CH" sz="1400" baseline="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="0" baseline="0" dirty="0" err="1">
                          <a:ea typeface="Times New Roman" charset="0"/>
                          <a:cs typeface="Times New Roman" charset="0"/>
                        </a:rPr>
                        <a:t>Recours</a:t>
                      </a:r>
                      <a:r>
                        <a:rPr lang="de-CH" sz="1400" b="0" baseline="0" dirty="0">
                          <a:ea typeface="Times New Roman" charset="0"/>
                          <a:cs typeface="Times New Roman" charset="0"/>
                        </a:rPr>
                        <a:t> à </a:t>
                      </a:r>
                      <a:r>
                        <a:rPr lang="de-CH" sz="1400" b="1" baseline="0" dirty="0" err="1">
                          <a:ea typeface="Times New Roman" charset="0"/>
                          <a:cs typeface="Times New Roman" charset="0"/>
                        </a:rPr>
                        <a:t>expertise</a:t>
                      </a: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 externe  </a:t>
                      </a:r>
                      <a:r>
                        <a:rPr lang="de-CH" sz="1400" b="0" baseline="0" dirty="0" err="1">
                          <a:ea typeface="Times New Roman" charset="0"/>
                          <a:cs typeface="Times New Roman" charset="0"/>
                        </a:rPr>
                        <a:t>dans</a:t>
                      </a:r>
                      <a:r>
                        <a:rPr lang="de-CH" sz="1400" b="0" baseline="0" dirty="0">
                          <a:ea typeface="Times New Roman" charset="0"/>
                          <a:cs typeface="Times New Roman" charset="0"/>
                        </a:rPr>
                        <a:t> le </a:t>
                      </a:r>
                      <a:r>
                        <a:rPr lang="de-CH" sz="1400" b="0" baseline="0" dirty="0" err="1">
                          <a:ea typeface="Times New Roman" charset="0"/>
                          <a:cs typeface="Times New Roman" charset="0"/>
                        </a:rPr>
                        <a:t>développement</a:t>
                      </a:r>
                      <a:r>
                        <a:rPr lang="de-CH" sz="1400" b="0" baseline="0" dirty="0">
                          <a:ea typeface="Times New Roman" charset="0"/>
                          <a:cs typeface="Times New Roman" charset="0"/>
                        </a:rPr>
                        <a:t> (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concepts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novateurs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CH" sz="1400" baseline="0" dirty="0"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indent="-273050"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lang="de-CH" sz="1400" b="1" dirty="0" err="1">
                          <a:ea typeface="Times New Roman" charset="0"/>
                          <a:cs typeface="Times New Roman" charset="0"/>
                        </a:rPr>
                        <a:t>Sensibilisation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et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soutien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technique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/ en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expertise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des responsables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dans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les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communes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pour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reconnaître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les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besoins</a:t>
                      </a:r>
                      <a:r>
                        <a:rPr lang="de-CH" sz="140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dirty="0" err="1">
                          <a:ea typeface="Times New Roman" charset="0"/>
                          <a:cs typeface="Times New Roman" charset="0"/>
                        </a:rPr>
                        <a:t>d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’innover</a:t>
                      </a:r>
                      <a:b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</a:br>
                      <a:endParaRPr lang="de-CH" sz="1400" baseline="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273050" indent="-273050"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Défi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particulier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aseline="0" dirty="0" err="1">
                          <a:ea typeface="Times New Roman" charset="0"/>
                          <a:cs typeface="Times New Roman" charset="0"/>
                        </a:rPr>
                        <a:t>pour</a:t>
                      </a:r>
                      <a:r>
                        <a:rPr lang="de-CH" sz="1400" baseline="0" dirty="0">
                          <a:ea typeface="Times New Roman" charset="0"/>
                          <a:cs typeface="Times New Roman" charset="0"/>
                        </a:rPr>
                        <a:t> des </a:t>
                      </a:r>
                      <a:r>
                        <a:rPr lang="de-CH" sz="1400" b="1" baseline="0" dirty="0" err="1">
                          <a:ea typeface="Times New Roman" charset="0"/>
                          <a:cs typeface="Times New Roman" charset="0"/>
                        </a:rPr>
                        <a:t>communes</a:t>
                      </a: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 de </a:t>
                      </a:r>
                      <a:r>
                        <a:rPr lang="de-CH" sz="1400" b="1" baseline="0" dirty="0" err="1">
                          <a:ea typeface="Times New Roman" charset="0"/>
                          <a:cs typeface="Times New Roman" charset="0"/>
                        </a:rPr>
                        <a:t>petite</a:t>
                      </a: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 et </a:t>
                      </a:r>
                      <a:r>
                        <a:rPr lang="de-CH" sz="1400" b="1" baseline="0" dirty="0" err="1">
                          <a:ea typeface="Times New Roman" charset="0"/>
                          <a:cs typeface="Times New Roman" charset="0"/>
                        </a:rPr>
                        <a:t>moyenne</a:t>
                      </a: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de-CH" sz="1400" b="1" baseline="0" dirty="0" err="1">
                          <a:ea typeface="Times New Roman" charset="0"/>
                          <a:cs typeface="Times New Roman" charset="0"/>
                        </a:rPr>
                        <a:t>taille</a:t>
                      </a:r>
                      <a:b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</a:br>
                      <a:endParaRPr lang="de-CH" sz="1400" baseline="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273050" indent="-273050"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lang="de-CH" sz="1400" b="1" baseline="0" dirty="0" err="1">
                          <a:ea typeface="Times New Roman" charset="0"/>
                          <a:cs typeface="Times New Roman" charset="0"/>
                        </a:rPr>
                        <a:t>Rôle</a:t>
                      </a: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 de </a:t>
                      </a:r>
                      <a:r>
                        <a:rPr lang="de-CH" sz="1400" b="1" baseline="0" dirty="0" err="1">
                          <a:ea typeface="Times New Roman" charset="0"/>
                          <a:cs typeface="Times New Roman" charset="0"/>
                        </a:rPr>
                        <a:t>soutien</a:t>
                      </a: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 et de </a:t>
                      </a:r>
                      <a:r>
                        <a:rPr lang="de-CH" sz="1400" b="1" baseline="0" dirty="0" err="1">
                          <a:ea typeface="Times New Roman" charset="0"/>
                          <a:cs typeface="Times New Roman" charset="0"/>
                        </a:rPr>
                        <a:t>facilitateur</a:t>
                      </a: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/ </a:t>
                      </a:r>
                      <a:r>
                        <a:rPr lang="de-CH" sz="1400" b="1" baseline="0" dirty="0" err="1">
                          <a:ea typeface="Times New Roman" charset="0"/>
                          <a:cs typeface="Times New Roman" charset="0"/>
                        </a:rPr>
                        <a:t>promoteur</a:t>
                      </a:r>
                      <a:r>
                        <a:rPr lang="de-CH" sz="1400" b="1" baseline="0" dirty="0">
                          <a:ea typeface="Times New Roman" charset="0"/>
                          <a:cs typeface="Times New Roman" charset="0"/>
                        </a:rPr>
                        <a:t> du </a:t>
                      </a:r>
                      <a:r>
                        <a:rPr lang="de-CH" sz="1400" b="1" baseline="0" dirty="0" err="1">
                          <a:ea typeface="Times New Roman" charset="0"/>
                          <a:cs typeface="Times New Roman" charset="0"/>
                        </a:rPr>
                        <a:t>canton</a:t>
                      </a:r>
                      <a:endParaRPr lang="de-CH" sz="1400" baseline="0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>
                        <a:buFont typeface="Times New Roman" panose="02020603050405020304" pitchFamily="18" charset="0"/>
                        <a:buNone/>
                      </a:pPr>
                      <a:endParaRPr lang="de-CH" sz="1400" dirty="0"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91525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D1085-9F37-4A62-97B9-0FBA7BE1D3FF}" type="slidenum">
              <a:rPr lang="de-CH" smtClean="0"/>
              <a:pPr>
                <a:defRPr/>
              </a:pPr>
              <a:t>6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-6780"/>
            <a:ext cx="7596336" cy="5478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Dimension de </a:t>
            </a:r>
            <a:r>
              <a:rPr lang="de-CH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l’aménagement</a:t>
            </a:r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Politique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de-CH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vieillissement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8F80B11C-E335-4C51-9D4B-AAD21C4C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6" y="5085184"/>
            <a:ext cx="2038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000" dirty="0"/>
              <a:t>Quelle: Stremlow et al. 2018</a:t>
            </a:r>
            <a:endParaRPr lang="de-CH" altLang="de-DE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1507EC-66EE-104D-9F9A-1BA31065F0CF}"/>
              </a:ext>
            </a:extLst>
          </p:cNvPr>
          <p:cNvSpPr/>
          <p:nvPr/>
        </p:nvSpPr>
        <p:spPr>
          <a:xfrm>
            <a:off x="7740352" y="6198085"/>
            <a:ext cx="123674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4 traduit</a:t>
            </a:r>
          </a:p>
        </p:txBody>
      </p:sp>
    </p:spTree>
    <p:extLst>
      <p:ext uri="{BB962C8B-B14F-4D97-AF65-F5344CB8AC3E}">
        <p14:creationId xmlns:p14="http://schemas.microsoft.com/office/powerpoint/2010/main" val="23691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355892"/>
              </p:ext>
            </p:extLst>
          </p:nvPr>
        </p:nvGraphicFramePr>
        <p:xfrm>
          <a:off x="539308" y="1337016"/>
          <a:ext cx="826312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186">
                  <a:extLst>
                    <a:ext uri="{9D8B030D-6E8A-4147-A177-3AD203B41FA5}">
                      <a16:colId xmlns:a16="http://schemas.microsoft.com/office/drawing/2014/main" val="1994817972"/>
                    </a:ext>
                  </a:extLst>
                </a:gridCol>
                <a:gridCol w="2604610">
                  <a:extLst>
                    <a:ext uri="{9D8B030D-6E8A-4147-A177-3AD203B41FA5}">
                      <a16:colId xmlns:a16="http://schemas.microsoft.com/office/drawing/2014/main" val="3465929020"/>
                    </a:ext>
                  </a:extLst>
                </a:gridCol>
                <a:gridCol w="3294324">
                  <a:extLst>
                    <a:ext uri="{9D8B030D-6E8A-4147-A177-3AD203B41FA5}">
                      <a16:colId xmlns:a16="http://schemas.microsoft.com/office/drawing/2014/main" val="1253375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Konzept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Ansätze / Erkenntnisse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Herausforderung / Anspruch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9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="1" dirty="0" err="1"/>
                        <a:t>Fragilisierungs</a:t>
                      </a:r>
                      <a:r>
                        <a:rPr lang="de-CH" sz="1400" b="1" dirty="0"/>
                        <a:t>-prozess - Verlauf von Betreuungsphasen</a:t>
                      </a:r>
                      <a:endParaRPr lang="de-CH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400" dirty="0"/>
                        <a:t>Wandel des «</a:t>
                      </a:r>
                      <a:r>
                        <a:rPr lang="de-CH" sz="1400" dirty="0" err="1"/>
                        <a:t>Betreuungsmixes</a:t>
                      </a:r>
                      <a:r>
                        <a:rPr lang="de-CH" sz="1400" dirty="0"/>
                        <a:t>» im </a:t>
                      </a:r>
                      <a:r>
                        <a:rPr lang="de-CH" sz="1400" dirty="0" err="1"/>
                        <a:t>Fragilisierungsprozess</a:t>
                      </a:r>
                      <a:endParaRPr lang="de-CH" sz="1400" baseline="0" dirty="0"/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CH" sz="1400" dirty="0"/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/>
                        <a:t>Berücksichtigung der Vielfalt der Betreuungs-situationen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CH" sz="1400" baseline="0" dirty="0"/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aseline="0" dirty="0"/>
                        <a:t>Gewährleistung der Koordination zwischen Leistungserbringenden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CH" sz="1400" baseline="0" dirty="0"/>
                    </a:p>
                    <a:p>
                      <a:pPr marL="0" indent="0">
                        <a:buFontTx/>
                        <a:buNone/>
                      </a:pPr>
                      <a:endParaRPr lang="de-CH" sz="1400" baseline="0" dirty="0"/>
                    </a:p>
                    <a:p>
                      <a:pPr marL="0" indent="0">
                        <a:buFontTx/>
                        <a:buNone/>
                      </a:pPr>
                      <a:endParaRPr lang="de-CH" sz="1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aseline="0" dirty="0"/>
                        <a:t>Fokus nicht nur auf Pflege, breiter Blick auf Betreuung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altLang="de-DE" sz="1400" dirty="0"/>
                        <a:t>Betreuungsmix gemäss den</a:t>
                      </a:r>
                      <a:r>
                        <a:rPr lang="de-CH" altLang="de-DE" sz="1400" baseline="0" dirty="0"/>
                        <a:t> </a:t>
                      </a:r>
                      <a:r>
                        <a:rPr lang="de-CH" altLang="de-DE" sz="1400" dirty="0"/>
                        <a:t>individuellen Bedürfnissen älterer Menschen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altLang="de-DE" sz="1400" dirty="0"/>
                        <a:t>Finanzierung der Betreuung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dirty="0"/>
                        <a:t>gezielte Unterstützung der </a:t>
                      </a:r>
                      <a:r>
                        <a:rPr lang="de-CH" sz="1400" baseline="0" dirty="0"/>
                        <a:t>betreuenden Angehörigen &amp; Freiwilligen (z.B. Entlastungs-angebote, Fachberatung)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aseline="0" dirty="0"/>
                        <a:t>soziokulturelle Animation in der unmittelbaren Lebenswelt, Rolle der «Quartier-Kümmerer»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de-CH" sz="14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de-CH" sz="1400" baseline="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91525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D1085-9F37-4A62-97B9-0FBA7BE1D3FF}" type="slidenum">
              <a:rPr lang="de-CH" smtClean="0"/>
              <a:pPr>
                <a:defRPr/>
              </a:pPr>
              <a:t>7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0" y="-6780"/>
            <a:ext cx="7452320" cy="5478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Gestaltungsdimension 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Lebenswelt der Zielgruppen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2420" y="5515004"/>
            <a:ext cx="2052092" cy="40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Quelle: </a:t>
            </a:r>
            <a:r>
              <a:rPr lang="de-CH" sz="1000" dirty="0" err="1"/>
              <a:t>Knöpfel</a:t>
            </a:r>
            <a:r>
              <a:rPr lang="de-CH" sz="1000" dirty="0"/>
              <a:t> et al. 2018, S. 210 ff.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8" y="2440521"/>
            <a:ext cx="2330388" cy="237626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4B72367-B1D0-49DB-A205-B9DD6186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4704"/>
            <a:ext cx="8497188" cy="547809"/>
          </a:xfrm>
        </p:spPr>
        <p:txBody>
          <a:bodyPr/>
          <a:lstStyle/>
          <a:p>
            <a:r>
              <a:rPr lang="de-CH" sz="2000" dirty="0"/>
              <a:t>Neuere Konzepte, Herausforderungen und Ansprüche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DE9D6E-E236-D24E-9C47-15CC1CD87EED}"/>
              </a:ext>
            </a:extLst>
          </p:cNvPr>
          <p:cNvSpPr/>
          <p:nvPr/>
        </p:nvSpPr>
        <p:spPr>
          <a:xfrm>
            <a:off x="8244408" y="6243945"/>
            <a:ext cx="34015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9155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160650"/>
              </p:ext>
            </p:extLst>
          </p:nvPr>
        </p:nvGraphicFramePr>
        <p:xfrm>
          <a:off x="584578" y="1240837"/>
          <a:ext cx="8380154" cy="522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671">
                  <a:extLst>
                    <a:ext uri="{9D8B030D-6E8A-4147-A177-3AD203B41FA5}">
                      <a16:colId xmlns:a16="http://schemas.microsoft.com/office/drawing/2014/main" val="1994817972"/>
                    </a:ext>
                  </a:extLst>
                </a:gridCol>
                <a:gridCol w="2641500">
                  <a:extLst>
                    <a:ext uri="{9D8B030D-6E8A-4147-A177-3AD203B41FA5}">
                      <a16:colId xmlns:a16="http://schemas.microsoft.com/office/drawing/2014/main" val="3465929020"/>
                    </a:ext>
                  </a:extLst>
                </a:gridCol>
                <a:gridCol w="3340983">
                  <a:extLst>
                    <a:ext uri="{9D8B030D-6E8A-4147-A177-3AD203B41FA5}">
                      <a16:colId xmlns:a16="http://schemas.microsoft.com/office/drawing/2014/main" val="1253375154"/>
                    </a:ext>
                  </a:extLst>
                </a:gridCol>
              </a:tblGrid>
              <a:tr h="531792">
                <a:tc>
                  <a:txBody>
                    <a:bodyPr/>
                    <a:lstStyle/>
                    <a:p>
                      <a:r>
                        <a:rPr lang="de-CH" sz="1400" dirty="0" err="1">
                          <a:solidFill>
                            <a:schemeClr val="tx1"/>
                          </a:solidFill>
                        </a:rPr>
                        <a:t>Concept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aseline="0" dirty="0" err="1">
                          <a:solidFill>
                            <a:schemeClr val="tx1"/>
                          </a:solidFill>
                        </a:rPr>
                        <a:t>Approches</a:t>
                      </a:r>
                      <a:r>
                        <a:rPr lang="de-CH" sz="1400" baseline="0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de-CH" sz="1400" baseline="0" dirty="0" err="1">
                          <a:solidFill>
                            <a:schemeClr val="tx1"/>
                          </a:solidFill>
                        </a:rPr>
                        <a:t>Enseignements</a:t>
                      </a:r>
                      <a:r>
                        <a:rPr lang="de-CH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400" baseline="0" dirty="0" err="1">
                          <a:solidFill>
                            <a:schemeClr val="tx1"/>
                          </a:solidFill>
                        </a:rPr>
                        <a:t>tirés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 err="1">
                          <a:solidFill>
                            <a:schemeClr val="tx1"/>
                          </a:solidFill>
                        </a:rPr>
                        <a:t>Défis</a:t>
                      </a:r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de-CH" sz="1400" dirty="0" err="1">
                          <a:solidFill>
                            <a:schemeClr val="tx1"/>
                          </a:solidFill>
                        </a:rPr>
                        <a:t>Exigences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97258"/>
                  </a:ext>
                </a:extLst>
              </a:tr>
              <a:tr h="4604150">
                <a:tc>
                  <a:txBody>
                    <a:bodyPr/>
                    <a:lstStyle/>
                    <a:p>
                      <a:r>
                        <a:rPr lang="de-CH" sz="1400" b="1" dirty="0" err="1"/>
                        <a:t>Processus</a:t>
                      </a:r>
                      <a:r>
                        <a:rPr lang="de-CH" sz="1400" b="1" dirty="0"/>
                        <a:t> de </a:t>
                      </a:r>
                      <a:r>
                        <a:rPr lang="de-CH" sz="1400" b="1" dirty="0" err="1"/>
                        <a:t>fragilisation</a:t>
                      </a:r>
                      <a:r>
                        <a:rPr lang="de-CH" sz="1400" b="1" dirty="0"/>
                        <a:t> – </a:t>
                      </a:r>
                      <a:r>
                        <a:rPr lang="de-CH" sz="1400" b="1" dirty="0" err="1"/>
                        <a:t>Phases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 dirty="0" err="1"/>
                        <a:t>successives</a:t>
                      </a:r>
                      <a:r>
                        <a:rPr lang="de-CH" sz="1400" b="1" dirty="0"/>
                        <a:t> </a:t>
                      </a:r>
                      <a:r>
                        <a:rPr lang="de-CH" sz="1400" b="1" dirty="0" err="1"/>
                        <a:t>d’accompagnement</a:t>
                      </a:r>
                      <a:endParaRPr lang="de-CH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400" dirty="0" err="1"/>
                        <a:t>Changement</a:t>
                      </a:r>
                      <a:r>
                        <a:rPr lang="de-CH" sz="1400" dirty="0"/>
                        <a:t> du «mix </a:t>
                      </a:r>
                      <a:r>
                        <a:rPr lang="de-CH" sz="1400" dirty="0" err="1"/>
                        <a:t>d’accompagnement</a:t>
                      </a:r>
                      <a:r>
                        <a:rPr lang="de-CH" sz="1400" dirty="0"/>
                        <a:t>» au </a:t>
                      </a:r>
                      <a:r>
                        <a:rPr lang="de-CH" sz="1400" dirty="0" err="1"/>
                        <a:t>long</a:t>
                      </a:r>
                      <a:r>
                        <a:rPr lang="de-CH" sz="1400" dirty="0"/>
                        <a:t> du </a:t>
                      </a:r>
                      <a:r>
                        <a:rPr lang="de-CH" sz="1400" dirty="0" err="1"/>
                        <a:t>processus</a:t>
                      </a:r>
                      <a:r>
                        <a:rPr lang="de-CH" sz="1400" dirty="0"/>
                        <a:t> de </a:t>
                      </a:r>
                      <a:r>
                        <a:rPr lang="de-CH" sz="1400" dirty="0" err="1"/>
                        <a:t>fragilisation</a:t>
                      </a:r>
                      <a:endParaRPr lang="de-CH" sz="1400" baseline="0" dirty="0"/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CH" sz="1400" dirty="0"/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dirty="0"/>
                        <a:t>Prise en </a:t>
                      </a:r>
                      <a:r>
                        <a:rPr lang="de-CH" sz="1400" dirty="0" err="1"/>
                        <a:t>compte</a:t>
                      </a:r>
                      <a:r>
                        <a:rPr lang="de-CH" sz="1400" dirty="0"/>
                        <a:t> de la </a:t>
                      </a:r>
                      <a:r>
                        <a:rPr lang="de-CH" sz="1400" dirty="0" err="1"/>
                        <a:t>multitude</a:t>
                      </a:r>
                      <a:r>
                        <a:rPr lang="de-CH" sz="1400" dirty="0"/>
                        <a:t> de </a:t>
                      </a:r>
                      <a:r>
                        <a:rPr lang="de-CH" sz="1400" dirty="0" err="1"/>
                        <a:t>situations</a:t>
                      </a:r>
                      <a:r>
                        <a:rPr lang="de-CH" sz="1400" dirty="0"/>
                        <a:t> de </a:t>
                      </a:r>
                      <a:r>
                        <a:rPr lang="de-CH" sz="1400" dirty="0" err="1"/>
                        <a:t>prises</a:t>
                      </a:r>
                      <a:r>
                        <a:rPr lang="de-CH" sz="1400" dirty="0"/>
                        <a:t> en </a:t>
                      </a:r>
                      <a:r>
                        <a:rPr lang="de-CH" sz="1400" dirty="0" err="1"/>
                        <a:t>charge</a:t>
                      </a:r>
                      <a:endParaRPr lang="de-CH" sz="1400" dirty="0"/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CH" sz="1400" baseline="0" dirty="0"/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aseline="0" dirty="0" err="1"/>
                        <a:t>Assurer</a:t>
                      </a:r>
                      <a:r>
                        <a:rPr lang="de-CH" sz="1400" baseline="0" dirty="0"/>
                        <a:t> la </a:t>
                      </a:r>
                      <a:r>
                        <a:rPr lang="de-CH" sz="1400" baseline="0" dirty="0" err="1"/>
                        <a:t>coordination</a:t>
                      </a:r>
                      <a:r>
                        <a:rPr lang="de-CH" sz="1400" baseline="0" dirty="0"/>
                        <a:t> entre </a:t>
                      </a:r>
                      <a:r>
                        <a:rPr lang="de-CH" sz="1400" baseline="0" dirty="0" err="1"/>
                        <a:t>prestataires</a:t>
                      </a:r>
                      <a:endParaRPr lang="de-CH" sz="1400" baseline="0" dirty="0"/>
                    </a:p>
                    <a:p>
                      <a:pPr marL="0" indent="0">
                        <a:buFontTx/>
                        <a:buNone/>
                      </a:pPr>
                      <a:endParaRPr lang="de-CH" sz="1400" baseline="0" dirty="0"/>
                    </a:p>
                    <a:p>
                      <a:pPr marL="0" indent="0">
                        <a:buFontTx/>
                        <a:buNone/>
                      </a:pPr>
                      <a:endParaRPr lang="de-CH" sz="1400" baseline="0" dirty="0"/>
                    </a:p>
                    <a:p>
                      <a:pPr marL="0" indent="0">
                        <a:buFontTx/>
                        <a:buNone/>
                      </a:pPr>
                      <a:endParaRPr lang="de-CH" sz="1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aseline="0" dirty="0"/>
                        <a:t>Focus </a:t>
                      </a:r>
                      <a:r>
                        <a:rPr lang="de-CH" sz="1400" baseline="0" dirty="0" err="1"/>
                        <a:t>pas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uniquement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sur</a:t>
                      </a:r>
                      <a:r>
                        <a:rPr lang="de-CH" sz="1400" baseline="0" dirty="0"/>
                        <a:t> les </a:t>
                      </a:r>
                      <a:r>
                        <a:rPr lang="de-CH" sz="1400" baseline="0" dirty="0" err="1"/>
                        <a:t>soins</a:t>
                      </a:r>
                      <a:r>
                        <a:rPr lang="de-CH" sz="1400" baseline="0" dirty="0"/>
                        <a:t>, </a:t>
                      </a:r>
                      <a:r>
                        <a:rPr lang="de-CH" sz="1400" baseline="0" dirty="0" err="1"/>
                        <a:t>optique</a:t>
                      </a:r>
                      <a:r>
                        <a:rPr lang="de-CH" sz="1400" baseline="0" dirty="0"/>
                        <a:t> plus large </a:t>
                      </a:r>
                      <a:r>
                        <a:rPr lang="de-CH" sz="1400" baseline="0" dirty="0" err="1"/>
                        <a:t>focalisée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sur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l’accompagnement</a:t>
                      </a:r>
                      <a:endParaRPr lang="de-CH" sz="14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dirty="0"/>
                        <a:t>Mix </a:t>
                      </a:r>
                      <a:r>
                        <a:rPr lang="de-CH" sz="1400" dirty="0" err="1"/>
                        <a:t>d’accompagnement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selon</a:t>
                      </a:r>
                      <a:r>
                        <a:rPr lang="de-CH" sz="1400" dirty="0"/>
                        <a:t> les </a:t>
                      </a:r>
                      <a:r>
                        <a:rPr lang="de-CH" sz="1400" dirty="0" err="1"/>
                        <a:t>besoins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inviduels</a:t>
                      </a:r>
                      <a:r>
                        <a:rPr lang="de-CH" sz="1400" dirty="0"/>
                        <a:t> des </a:t>
                      </a:r>
                      <a:r>
                        <a:rPr lang="de-CH" sz="1400" dirty="0" err="1"/>
                        <a:t>personnes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âgées</a:t>
                      </a:r>
                      <a:endParaRPr lang="de-CH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altLang="de-DE" sz="1400" dirty="0" err="1"/>
                        <a:t>Financement</a:t>
                      </a:r>
                      <a:r>
                        <a:rPr lang="de-CH" altLang="de-DE" sz="1400" dirty="0"/>
                        <a:t> de </a:t>
                      </a:r>
                      <a:r>
                        <a:rPr lang="de-CH" altLang="de-DE" sz="1400" dirty="0" err="1"/>
                        <a:t>l’accompagnement</a:t>
                      </a:r>
                      <a:r>
                        <a:rPr lang="de-CH" sz="1400" dirty="0"/>
                        <a:t> </a:t>
                      </a:r>
                      <a:endParaRPr lang="de-CH" altLang="de-DE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dirty="0" err="1"/>
                        <a:t>Soutien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ciblé</a:t>
                      </a:r>
                      <a:r>
                        <a:rPr lang="de-CH" sz="1400" dirty="0"/>
                        <a:t> des </a:t>
                      </a:r>
                      <a:r>
                        <a:rPr lang="de-CH" sz="1400" dirty="0" err="1"/>
                        <a:t>proches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aidants</a:t>
                      </a:r>
                      <a:r>
                        <a:rPr lang="de-CH" sz="1400" dirty="0"/>
                        <a:t> </a:t>
                      </a:r>
                      <a:r>
                        <a:rPr lang="de-CH" sz="1400" baseline="0" dirty="0"/>
                        <a:t>&amp; </a:t>
                      </a:r>
                      <a:r>
                        <a:rPr lang="de-CH" sz="1400" baseline="0" dirty="0" err="1"/>
                        <a:t>bénévoles</a:t>
                      </a:r>
                      <a:r>
                        <a:rPr lang="de-CH" sz="1400" baseline="0" dirty="0"/>
                        <a:t> (</a:t>
                      </a:r>
                      <a:r>
                        <a:rPr lang="de-CH" sz="1400" baseline="0" dirty="0" err="1"/>
                        <a:t>p.ex</a:t>
                      </a:r>
                      <a:r>
                        <a:rPr lang="de-CH" sz="1400" baseline="0" dirty="0"/>
                        <a:t>. </a:t>
                      </a:r>
                      <a:r>
                        <a:rPr lang="de-CH" sz="1400" baseline="0" dirty="0" err="1"/>
                        <a:t>offres</a:t>
                      </a:r>
                      <a:r>
                        <a:rPr lang="de-CH" sz="1400" baseline="0" dirty="0"/>
                        <a:t> de </a:t>
                      </a:r>
                      <a:r>
                        <a:rPr lang="de-CH" sz="1400" baseline="0" dirty="0" err="1"/>
                        <a:t>décharge</a:t>
                      </a:r>
                      <a:r>
                        <a:rPr lang="de-CH" sz="1400" baseline="0" dirty="0"/>
                        <a:t>/ </a:t>
                      </a:r>
                      <a:r>
                        <a:rPr lang="de-CH" sz="1400" baseline="0" dirty="0" err="1"/>
                        <a:t>relève</a:t>
                      </a:r>
                      <a:r>
                        <a:rPr lang="de-CH" sz="1400" baseline="0" dirty="0"/>
                        <a:t>, </a:t>
                      </a:r>
                      <a:r>
                        <a:rPr lang="de-CH" sz="1400" baseline="0" dirty="0" err="1"/>
                        <a:t>conseils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spécialisés</a:t>
                      </a:r>
                      <a:r>
                        <a:rPr lang="de-CH" sz="1400" baseline="0" dirty="0"/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aseline="0" dirty="0"/>
                        <a:t>Animation </a:t>
                      </a:r>
                      <a:r>
                        <a:rPr lang="de-CH" sz="1400" baseline="0" dirty="0" err="1"/>
                        <a:t>socioculturelle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baseline="0" dirty="0" err="1"/>
                        <a:t>dans</a:t>
                      </a:r>
                      <a:r>
                        <a:rPr lang="de-CH" sz="1400" baseline="0" dirty="0"/>
                        <a:t> le </a:t>
                      </a:r>
                      <a:r>
                        <a:rPr lang="de-CH" sz="1400" baseline="0" dirty="0" err="1"/>
                        <a:t>cadre</a:t>
                      </a:r>
                      <a:r>
                        <a:rPr lang="de-CH" sz="1400" baseline="0" dirty="0"/>
                        <a:t> de </a:t>
                      </a:r>
                      <a:r>
                        <a:rPr lang="de-CH" sz="1400" baseline="0" dirty="0" err="1"/>
                        <a:t>vie</a:t>
                      </a:r>
                      <a:r>
                        <a:rPr lang="de-CH" sz="1400" baseline="0" dirty="0"/>
                        <a:t> de </a:t>
                      </a:r>
                      <a:r>
                        <a:rPr lang="de-CH" sz="1400" baseline="0" dirty="0" err="1"/>
                        <a:t>proximité</a:t>
                      </a:r>
                      <a:r>
                        <a:rPr lang="de-CH" sz="1400" baseline="0" dirty="0"/>
                        <a:t>, </a:t>
                      </a:r>
                      <a:r>
                        <a:rPr lang="de-CH" sz="1400" baseline="0" dirty="0" err="1"/>
                        <a:t>rôle</a:t>
                      </a:r>
                      <a:r>
                        <a:rPr lang="de-CH" sz="1400" baseline="0" dirty="0"/>
                        <a:t> des «</a:t>
                      </a:r>
                      <a:r>
                        <a:rPr lang="de-CH" sz="1400" baseline="0" dirty="0" err="1"/>
                        <a:t>porteurs</a:t>
                      </a:r>
                      <a:r>
                        <a:rPr lang="de-CH" sz="1400" baseline="0" dirty="0"/>
                        <a:t> du </a:t>
                      </a:r>
                      <a:r>
                        <a:rPr lang="de-CH" sz="1400" baseline="0" dirty="0" err="1"/>
                        <a:t>souci</a:t>
                      </a:r>
                      <a:r>
                        <a:rPr lang="de-CH" sz="1400" baseline="0" dirty="0"/>
                        <a:t> du quartier»/"Quartier-Kümmerer"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de-CH" sz="14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de-CH" sz="1400" baseline="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91525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D1085-9F37-4A62-97B9-0FBA7BE1D3FF}" type="slidenum">
              <a:rPr lang="de-CH" smtClean="0"/>
              <a:pPr>
                <a:defRPr/>
              </a:pPr>
              <a:t>8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0" y="-6780"/>
            <a:ext cx="7452320" cy="5478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Dimension de </a:t>
            </a:r>
            <a:r>
              <a:rPr lang="de-CH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l’aménagement</a:t>
            </a:r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de-CH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Cadre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de-CH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vie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 </a:t>
            </a:r>
            <a:r>
              <a:rPr lang="de-CH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groupes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cible</a:t>
            </a:r>
            <a:endParaRPr lang="de-CH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2420" y="5515004"/>
            <a:ext cx="20520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Source: </a:t>
            </a:r>
            <a:r>
              <a:rPr lang="de-CH" sz="1000" dirty="0" err="1"/>
              <a:t>Knöpfel</a:t>
            </a:r>
            <a:r>
              <a:rPr lang="de-CH" sz="1000" dirty="0"/>
              <a:t> et al. 2018, S. 210 ff.</a:t>
            </a:r>
          </a:p>
          <a:p>
            <a:r>
              <a:rPr lang="de-CH" sz="1000" dirty="0" err="1">
                <a:solidFill>
                  <a:srgbClr val="0070C0"/>
                </a:solidFill>
              </a:rPr>
              <a:t>www.bienvieillir.ch</a:t>
            </a:r>
            <a:r>
              <a:rPr lang="de-CH" sz="1000" dirty="0">
                <a:solidFill>
                  <a:srgbClr val="0070C0"/>
                </a:solidFill>
              </a:rPr>
              <a:t>/</a:t>
            </a:r>
            <a:r>
              <a:rPr lang="de-CH" sz="1000" dirty="0" err="1">
                <a:solidFill>
                  <a:srgbClr val="0070C0"/>
                </a:solidFill>
              </a:rPr>
              <a:t>fr</a:t>
            </a:r>
            <a:r>
              <a:rPr lang="de-CH" sz="1000" dirty="0">
                <a:solidFill>
                  <a:srgbClr val="0070C0"/>
                </a:solidFill>
              </a:rPr>
              <a:t>/</a:t>
            </a:r>
            <a:r>
              <a:rPr lang="de-CH" sz="1000" dirty="0" err="1">
                <a:solidFill>
                  <a:srgbClr val="0070C0"/>
                </a:solidFill>
              </a:rPr>
              <a:t>prise</a:t>
            </a:r>
            <a:r>
              <a:rPr lang="de-CH" sz="1000" dirty="0">
                <a:solidFill>
                  <a:srgbClr val="0070C0"/>
                </a:solidFill>
              </a:rPr>
              <a:t>-en-charge-au-</a:t>
            </a:r>
            <a:r>
              <a:rPr lang="de-CH" sz="1000" dirty="0" err="1">
                <a:solidFill>
                  <a:srgbClr val="0070C0"/>
                </a:solidFill>
              </a:rPr>
              <a:t>troisieme</a:t>
            </a:r>
            <a:r>
              <a:rPr lang="de-CH" sz="1000" dirty="0">
                <a:solidFill>
                  <a:srgbClr val="0070C0"/>
                </a:solidFill>
              </a:rPr>
              <a:t>-</a:t>
            </a:r>
            <a:r>
              <a:rPr lang="de-CH" sz="1000" dirty="0" err="1">
                <a:solidFill>
                  <a:srgbClr val="0070C0"/>
                </a:solidFill>
              </a:rPr>
              <a:t>age</a:t>
            </a:r>
            <a:r>
              <a:rPr lang="de-CH" sz="1000" dirty="0">
                <a:solidFill>
                  <a:srgbClr val="0070C0"/>
                </a:solidFill>
              </a:rPr>
              <a:t>/</a:t>
            </a:r>
            <a:r>
              <a:rPr lang="de-CH" sz="1000" dirty="0" err="1">
                <a:solidFill>
                  <a:srgbClr val="0070C0"/>
                </a:solidFill>
              </a:rPr>
              <a:t>bases</a:t>
            </a:r>
            <a:endParaRPr lang="de-CH" sz="1000" dirty="0">
              <a:solidFill>
                <a:srgbClr val="0070C0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4B72367-B1D0-49DB-A205-B9DD6186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4704"/>
            <a:ext cx="8497188" cy="547809"/>
          </a:xfrm>
        </p:spPr>
        <p:txBody>
          <a:bodyPr/>
          <a:lstStyle/>
          <a:p>
            <a:br>
              <a:rPr lang="de-CH" sz="2000" dirty="0"/>
            </a:br>
            <a:br>
              <a:rPr lang="de-CH" sz="2000" dirty="0"/>
            </a:br>
            <a:r>
              <a:rPr lang="de-CH" sz="2000" dirty="0"/>
              <a:t> </a:t>
            </a:r>
            <a:r>
              <a:rPr lang="de-CH" sz="2000" dirty="0" err="1"/>
              <a:t>Concepts</a:t>
            </a:r>
            <a:r>
              <a:rPr lang="de-CH" sz="2000" dirty="0"/>
              <a:t> </a:t>
            </a:r>
            <a:r>
              <a:rPr lang="de-CH" sz="2000" dirty="0" err="1"/>
              <a:t>récents</a:t>
            </a:r>
            <a:r>
              <a:rPr lang="de-CH" sz="2000" dirty="0"/>
              <a:t>, </a:t>
            </a:r>
            <a:r>
              <a:rPr lang="de-CH" sz="2000" dirty="0" err="1"/>
              <a:t>défis</a:t>
            </a:r>
            <a:r>
              <a:rPr lang="de-CH" sz="2000" dirty="0"/>
              <a:t> et </a:t>
            </a:r>
            <a:r>
              <a:rPr lang="de-CH" sz="2000" dirty="0" err="1"/>
              <a:t>exigences</a:t>
            </a:r>
            <a:r>
              <a:rPr lang="de-CH" sz="2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DE9D6E-E236-D24E-9C47-15CC1CD87EED}"/>
              </a:ext>
            </a:extLst>
          </p:cNvPr>
          <p:cNvSpPr/>
          <p:nvPr/>
        </p:nvSpPr>
        <p:spPr>
          <a:xfrm>
            <a:off x="7626033" y="6376778"/>
            <a:ext cx="123674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5 traduit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4518A3-B6D7-0A46-8B89-8B6C0F4D7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2" y="2708920"/>
            <a:ext cx="3180098" cy="26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7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947274"/>
              </p:ext>
            </p:extLst>
          </p:nvPr>
        </p:nvGraphicFramePr>
        <p:xfrm>
          <a:off x="539552" y="1340768"/>
          <a:ext cx="8100764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99481797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46592902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079926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Konzept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aseline="0" dirty="0">
                          <a:solidFill>
                            <a:schemeClr val="tx1"/>
                          </a:solidFill>
                        </a:rPr>
                        <a:t>Ansätze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Herausforderung / Anspruch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97258"/>
                  </a:ext>
                </a:extLst>
              </a:tr>
              <a:tr h="1831841">
                <a:tc>
                  <a:txBody>
                    <a:bodyPr/>
                    <a:lstStyle/>
                    <a:p>
                      <a:r>
                        <a:rPr lang="de-CH" sz="1400" b="1" dirty="0"/>
                        <a:t>integrierte</a:t>
                      </a:r>
                      <a:r>
                        <a:rPr lang="de-CH" sz="1400" b="1" baseline="0" dirty="0"/>
                        <a:t> kooperative Sozialplanung</a:t>
                      </a:r>
                      <a:endParaRPr lang="de-CH" sz="1400" b="1" dirty="0"/>
                    </a:p>
                  </a:txBody>
                  <a:tcPr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Ziel: ältere Menschen können möglichst lange selbständig wohnen und zu Hause alt werden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de-CH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Zusammenarbeit der involvierten Akteure durch Koordination von Leistungen und Angeboten </a:t>
                      </a:r>
                      <a:r>
                        <a:rPr lang="de-CH" sz="1400" b="1" dirty="0">
                          <a:cs typeface="Calibri" panose="020F0502020204030204" pitchFamily="34" charset="0"/>
                        </a:rPr>
                        <a:t>→ «integrierte» Versorgung</a:t>
                      </a:r>
                      <a:endParaRPr lang="de-CH" sz="1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kleine &amp; mittelgrosse Gemeinden: 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interkommunale Kooperation in der Leistungserbringung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altLang="de-DE" sz="1400" dirty="0"/>
                        <a:t>gezielte Gestaltung der </a:t>
                      </a:r>
                      <a:r>
                        <a:rPr lang="de-CH" altLang="de-DE" sz="1400" b="1" dirty="0"/>
                        <a:t>Übergänge</a:t>
                      </a:r>
                      <a:r>
                        <a:rPr lang="de-CH" altLang="de-DE" sz="1400" dirty="0"/>
                        <a:t> zwischen </a:t>
                      </a:r>
                      <a:r>
                        <a:rPr lang="de-CH" altLang="de-DE" sz="1400" b="1" dirty="0"/>
                        <a:t>ambulant &amp; stationär </a:t>
                      </a:r>
                      <a:r>
                        <a:rPr lang="de-CH" altLang="de-DE" sz="1400" b="0" dirty="0"/>
                        <a:t>(z.B. im Bereich des Wohnens)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Realisierung von 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Dienstleistungs-zentren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im Sozialraum</a:t>
                      </a:r>
                      <a:b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</a:b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(z.B. Stadt Schaffhausen)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Zusammenarbeit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zwischen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Berufsgruppen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 z.B. soziokultureller Animation, Sozialberatung und Pflege (ambulant &amp; stationär)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Zusammenarbeit von Professionellen und dem </a:t>
                      </a:r>
                      <a:r>
                        <a:rPr lang="de-CH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natürlichen Hilfsumfeld </a:t>
                      </a:r>
                      <a:r>
                        <a:rPr lang="de-CH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(z.B. mit Angehörigen, Nachbarn, Freiwilligen)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de-CH" sz="1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rgbClr val="FFE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91525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D1085-9F37-4A62-97B9-0FBA7BE1D3FF}" type="slidenum">
              <a:rPr lang="de-CH" smtClean="0"/>
              <a:pPr>
                <a:defRPr/>
              </a:pPr>
              <a:t>9</a:t>
            </a:fld>
            <a:r>
              <a:rPr lang="de-CH" dirty="0"/>
              <a:t>, </a:t>
            </a:r>
            <a:fld id="{0483D060-B025-4ACE-962A-23BAB8DEC0FD}" type="datetime1">
              <a:rPr lang="de-CH" smtClean="0"/>
              <a:pPr>
                <a:defRPr/>
              </a:pPr>
              <a:t>29.11.21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-6780"/>
            <a:ext cx="7452320" cy="5478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Gestaltungsdimension </a:t>
            </a:r>
            <a:r>
              <a:rPr lang="de-C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Dienstleistungen und Angebote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552" y="5517232"/>
            <a:ext cx="1764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Quellen:</a:t>
            </a:r>
          </a:p>
          <a:p>
            <a:r>
              <a:rPr lang="de-CH" sz="1000" dirty="0"/>
              <a:t>Schubert 2018, S. 61 ff.; S. 71</a:t>
            </a:r>
          </a:p>
          <a:p>
            <a:r>
              <a:rPr lang="de-CH" sz="1000" dirty="0"/>
              <a:t>Renner Strauss 2015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D06D9A0-AAE2-4FEB-BD39-12B44EC7A875}"/>
              </a:ext>
            </a:extLst>
          </p:cNvPr>
          <p:cNvSpPr txBox="1">
            <a:spLocks/>
          </p:cNvSpPr>
          <p:nvPr/>
        </p:nvSpPr>
        <p:spPr bwMode="auto">
          <a:xfrm>
            <a:off x="467544" y="764704"/>
            <a:ext cx="8497188" cy="5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CH" sz="2000" kern="0" dirty="0"/>
              <a:t>Neuere Konzepte, Herausforderungen und Ansprüche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EF3610-1F7C-6F4B-AC29-857299175C80}"/>
              </a:ext>
            </a:extLst>
          </p:cNvPr>
          <p:cNvSpPr/>
          <p:nvPr/>
        </p:nvSpPr>
        <p:spPr>
          <a:xfrm>
            <a:off x="8074329" y="6337111"/>
            <a:ext cx="34015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46078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POWERPOINTMASTERTEMPLATECONFIGURATION" val="&lt;!--Created with officeatwork--&gt;&#10;&lt;MasterTemplateConfiguration&gt;&#10;  &lt;TableOfContentsCollection /&gt;&#10;  &lt;ThemeDefinition&gt;&#10;    &lt;DefaultThemeDefinition&gt;&lt;/DefaultThemeDefinition&gt;&#10;    &lt;PresentationThemeDefinition&gt;&lt;/PresentationThemeDefinition&gt;&#10;    &lt;SlideThemeDefinition&gt;&lt;/SlideThemeDefinition&gt;&#10;    &lt;ObjectThemeDefinition&gt;&lt;/ObjectThemeDefinition&gt;&#10;  &lt;/ThemeDefinition&gt;&#10;  &lt;MasterProperties&gt;&#10;    &lt;MasterProperty Id=&quot;2004112217333376588294&quot;&gt;&#10;      &lt;Fields&gt;&#10;        &lt;Field Id=&quot;2005042611175985034679&quot; ShowField=&quot;false&quot; /&gt;&#10;        &lt;Field Id=&quot;2010011411175985034680&quot; ShowField=&quot;false&quot; /&gt;&#10;        &lt;Field Id=&quot;2010011411175985034681&quot; ShowField=&quot;false&quot; /&gt;&#10;      &lt;/Fields&gt;&#10;    &lt;/MasterProperty&gt;&#10;  &lt;/MasterProperties&gt;&#10;  &lt;ContentItems&gt;&#10;    &lt;ContentItem Language=&quot;2057&quot; IsDefault=&quot;false&quot;&gt;&#10;      &lt;File HasContent=&quot;false&quot; LinkToLanguage=&quot;&quot; /&gt;&#10;    &lt;/ContentItem&gt;&#10;    &lt;ContentItem Language=&quot;4108&quot; IsDefault=&quot;false&quot;&gt;&#10;      &lt;File HasContent=&quot;false&quot; LinkToLanguage=&quot;&quot; /&gt;&#10;    &lt;/ContentItem&gt;&#10;    &lt;ContentItem Language=&quot;2055&quot; IsDefault=&quot;true&quot;&gt;&#10;      &lt;File HasContent=&quot;true&quot; LinkToLanguage=&quot;&quot; /&gt;&#10;    &lt;/ContentItem&gt;&#10;    &lt;ContentItem Language=&quot;2064&quot; IsDefault=&quot;false&quot;&gt;&#10;      &lt;File HasContent=&quot;false&quot; LinkToLanguage=&quot;&quot; /&gt;&#10;    &lt;/ContentItem&gt;&#10;  &lt;/ContentItems&gt;&#10;&lt;/MasterTemplateConfiguration&gt;"/>
  <p:tag name="OFFICEATWORKPOWERPOINTMASTERTEMPLATEID" val="POWERPOINT PRÄSENTATION"/>
  <p:tag name="OAWWIZARDSTEPS" val="0|1"/>
  <p:tag name="ZOAWLANGID" val="2055"/>
  <p:tag name="OAWDOCPROPSOURCE" val="&lt;Profile SelectedUID=&quot;&quot;&gt;&lt;DocProp UID=&quot;2002122011014149059130932&quot; EntryUID=&quot;2007081614090713859305&quot;&gt;&lt;Field Name=&quot;IDName&quot; Value=&quot;1.1. Hochschule Luzern -  F&amp;amp;S, IT-Services, Werftestrasse 4, Luzern&quot;/&gt;&lt;Field Name=&quot;Address1&quot; Value=&quot;&quot;/&gt;&lt;Field Name=&quot;Address2&quot; Value=&quot;Werftestrasse 4, Postfach 2969, CH-6002 Luzern&quot;/&gt;&lt;Field Name=&quot;Address3&quot; Value=&quot;T +41 41 228 21 11&quot;/&gt;&lt;Field Name=&quot;Address4&quot; Value=&quot;www.hslu.ch&quot;/&gt;&lt;Field Name=&quot;LogoLarge&quot; Value=&quot;%Logos%\hslu_d.hslu.g.2100.500.wmf&quot;/&gt;&lt;Field Name=&quot;LogoSmall&quot; Value=&quot;%Logos%\hslu_d.hslu.k.2100.250.wmf&quot;/&gt;&lt;Field Name=&quot;City&quot; Value=&quot;Luzern&quot;/&gt;&lt;Field Name=&quot;LogoFooter&quot; Value=&quot;%Logos%\hslu_allgemeinefqm.f.2100.200.wmf&quot;/&gt;&lt;Field Name=&quot;LogoPpt1&quot; Value=&quot;%Logos%\Powerpoint\titelmaster\hslu_d.hslu.tm.2540.1905.wmf&quot;/&gt;&lt;Field Name=&quot;LogoPpt2&quot; Value=&quot;%Logos%\Powerpoint\folienmaster\hslu_d.hslu.fm.2540.1905.wmf&quot;/&gt;&lt;Field Name=&quot;LogoOhneEFQM&quot; Value=&quot;%Logos%\hslu_allgemeinefqm.f.2100.200.wmf&quot;/&gt;&lt;Field Name=&quot;LogoPpt3&quot; Value=&quot;%Logos%\Powerpoint\folienmaster\hslu_d.hslu.f.fm.2540.1905.wmf&quot;/&gt;&lt;Field Name=&quot;Data_UID&quot; Value=&quot;2007081614090713859305&quot;/&gt;&lt;Field Name=&quot;Field_Name&quot; Value=&quot;LogoPpt2&quot;/&gt;&lt;Field Name=&quot;Field_UID&quot; Value=&quot;2007091416324246583564&quot;/&gt;&lt;Field Name=&quot;ML_LCID&quot; Value=&quot;2055&quot;/&gt;&lt;Field Name=&quot;ML_Value&quot; Value=&quot;%Logos%\Powerpoint\folienmaster\hslu_d.hslu.fm.2540.1905.wmf&quot;/&gt;&lt;/DocProp&gt;&lt;DocProp UID=&quot;2006040509495284662868&quot; EntryUID=&quot;6173241000118&quot;&gt;&lt;Field Name=&quot;IDName&quot; Value=&quot;Steffen Ruth, Applikationsmanagerin, HSLU.ITSERVICES&quot;/&gt;&lt;Field Name=&quot;Name&quot; Value=&quot;Ruth Steffen&quot;/&gt;&lt;Field Name=&quot;DirectPhone&quot; Value=&quot;+41 41 228 21 35&quot;/&gt;&lt;Field Name=&quot;Additive&quot; Value=&quot;Finanzen &amp;amp; Services&amp;#xA;IT Services&quot;/&gt;&lt;Field Name=&quot;OrganisationUnit&quot; Value=&quot;Hochschule Luzern&quot;/&gt;&lt;Field Name=&quot;EMail&quot; Value=&quot;ruth.steffen@hslu.ch&quot;/&gt;&lt;Field Name=&quot;Function&quot; Value=&quot;Applikationsmanagerin&quot;/&gt;&lt;Field Name=&quot;SignatureHighResBW&quot; Value=&quot;&quot;/&gt;&lt;Field Name=&quot;SchoolPart&quot; Value=&quot;&quot;/&gt;&lt;Field Name=&quot;Data_UID&quot; Value=&quot;6173241000118&quot;/&gt;&lt;Field Name=&quot;Field_Name&quot; Value=&quot;Additive&quot;/&gt;&lt;Field Name=&quot;Field_UID&quot; Value=&quot;20030218193544317182370664&quot;/&gt;&lt;Field Name=&quot;ML_LCID&quot; Value=&quot;2055&quot;/&gt;&lt;Field Name=&quot;ML_Value&quot; Value=&quot;Finanzen &amp;amp; Services&amp;#xA;IT Services&quot;/&gt;&lt;/DocProp&gt;&lt;DocProp UID=&quot;200212191811121321310321301031x&quot; EntryUID=&quot;6173241000118&quot;&gt;&lt;Field Name=&quot;IDName&quot; Value=&quot;Steffen Ruth, Applikationsmanagerin, HSLU.ITSERVICES&quot;/&gt;&lt;Field Name=&quot;Name&quot; Value=&quot;Ruth Steffen&quot;/&gt;&lt;Field Name=&quot;DirectPhone&quot; Value=&quot;+41 41 228 21 35&quot;/&gt;&lt;Field Name=&quot;Additive&quot; Value=&quot;Finanzen &amp;amp; Services&amp;#xA;IT Services&quot;/&gt;&lt;Field Name=&quot;OrganisationUnit&quot; Value=&quot;Hochschule Luzern&quot;/&gt;&lt;Field Name=&quot;EMail&quot; Value=&quot;ruth.steffen@hslu.ch&quot;/&gt;&lt;Field Name=&quot;Function&quot; Value=&quot;Applikationsmanagerin&quot;/&gt;&lt;Field Name=&quot;SignatureHighResBW&quot; Value=&quot;&quot;/&gt;&lt;Field Name=&quot;SchoolPart&quot; Value=&quot;&quot;/&gt;&lt;Field Name=&quot;Data_UID&quot; Value=&quot;6173241000118&quot;/&gt;&lt;Field Name=&quot;Field_Name&quot; Value=&quot;Additive&quot;/&gt;&lt;Field Name=&quot;Field_UID&quot; Value=&quot;20030218193544317182370664&quot;/&gt;&lt;Field Name=&quot;ML_LCID&quot; Value=&quot;2055&quot;/&gt;&lt;Field Name=&quot;ML_Value&quot; Value=&quot;Finanzen &amp;amp; Services&amp;#xA;IT Services&quot;/&gt;&lt;/DocProp&gt;&lt;DocProp UID=&quot;2003080714212273705547&quot; EntryUID=&quot;&quot; UserInformation=&quot;Data from SAP&quot; Interface=&quot;-1&quot;&gt;&lt;/DocProp&gt;&lt;DocProp UID=&quot;2002122010583847234010578&quot; EntryUID=&quot;6173241000118&quot;&gt;&lt;Field Name=&quot;IDName&quot; Value=&quot;Steffen Ruth, Applikationsmanagerin, HSLU.ITSERVICES&quot;/&gt;&lt;Field Name=&quot;Name&quot; Value=&quot;Ruth Steffen&quot;/&gt;&lt;Field Name=&quot;DirectPhone&quot; Value=&quot;+41 41 228 21 35&quot;/&gt;&lt;Field Name=&quot;Additive&quot; Value=&quot;Finanzen &amp;amp; Services&amp;#xA;IT Services&quot;/&gt;&lt;Field Name=&quot;OrganisationUnit&quot; Value=&quot;Hochschule Luzern&quot;/&gt;&lt;Field Name=&quot;EMail&quot; Value=&quot;ruth.steffen@hslu.ch&quot;/&gt;&lt;Field Name=&quot;Function&quot; Value=&quot;Applikationsmanagerin&quot;/&gt;&lt;Field Name=&quot;SignatureHighResBW&quot; Value=&quot;&quot;/&gt;&lt;Field Name=&quot;SchoolPart&quot; Value=&quot;&quot;/&gt;&lt;Field Name=&quot;Data_UID&quot; Value=&quot;6173241000118&quot;/&gt;&lt;Field Name=&quot;Field_Name&quot; Value=&quot;Additive&quot;/&gt;&lt;Field Name=&quot;Field_UID&quot; Value=&quot;20030218193544317182370664&quot;/&gt;&lt;Field Name=&quot;ML_LCID&quot; Value=&quot;2055&quot;/&gt;&lt;Field Name=&quot;ML_Value&quot; Value=&quot;Finanzen &amp;amp; Services&amp;#xA;IT Services&quot;/&gt;&lt;/DocProp&gt;&lt;DocProp UID=&quot;2003061115381095709037&quot; EntryUID=&quot;2003121817293296325874&quot;&gt;&lt;Field Name=&quot;IDName&quot; Value=&quot;(Leer)&quot;/&gt;&lt;/DocProp&gt;&lt;DocProp UID=&quot;2004112217333376588294&quot; EntryUID=&quot;&quot; UserInformation=&quot;Data from SAP&quot; Interface=&quot;-1&quot;&gt;&lt;/DocProp&gt;&lt;DocProp UID=&quot;2007042109161414432689&quot; EntryUID=&quot;&quot; UserInformation=&quot;Data from SAP&quot; Interface=&quot;-1&quot;&gt;&lt;/DocProp&gt;&lt;DocProp UID=&quot;2004112217290390304928&quot; EntryUID=&quot;&quot; UserInformation=&quot;Data from SAP&quot; Interface=&quot;-1&quot;&gt;&lt;/DocProp&gt;&lt;/Profile&gt;&#10;"/>
  <p:tag name="OFFICEATWORKPRESENTATIONPROJECTID" val="HSLUC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.Powerpoint"/>
  <p:tag name="ZOAWTYPE" val="Text"/>
  <p:tag name="OFFICATWORKEXPRESSIONTAG" val="Foli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, 19.08.20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, 19.08.20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, 19.08.20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Telephone"/>
  <p:tag name="ZOAWTYPE" val="Text"/>
  <p:tag name="OFFICATWORKEXPRESSIONTAG" val="T direk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subtitle sty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heme/theme1.xml><?xml version="1.0" encoding="utf-8"?>
<a:theme xmlns:a="http://schemas.openxmlformats.org/drawingml/2006/main" name="Default Design">
  <a:themeElements>
    <a:clrScheme name="HSLU">
      <a:dk1>
        <a:srgbClr val="000000"/>
      </a:dk1>
      <a:lt1>
        <a:srgbClr val="FFFFFF"/>
      </a:lt1>
      <a:dk2>
        <a:srgbClr val="415E6C"/>
      </a:dk2>
      <a:lt2>
        <a:srgbClr val="F2F2F2"/>
      </a:lt2>
      <a:accent1>
        <a:srgbClr val="9AD4F1"/>
      </a:accent1>
      <a:accent2>
        <a:srgbClr val="6A95A9"/>
      </a:accent2>
      <a:accent3>
        <a:srgbClr val="415E6C"/>
      </a:accent3>
      <a:accent4>
        <a:srgbClr val="CFD500"/>
      </a:accent4>
      <a:accent5>
        <a:srgbClr val="949A00"/>
      </a:accent5>
      <a:accent6>
        <a:srgbClr val="636904"/>
      </a:accent6>
      <a:hlink>
        <a:srgbClr val="E2007A"/>
      </a:hlink>
      <a:folHlink>
        <a:srgbClr val="69003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EDIT - 00 Presentation.potm" id="{55878E5F-73EC-4EA2-955B-7C48A207BF04}" vid="{56D95FDD-5734-4CE3-BED0-4F30428879C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 Präsentation</Template>
  <TotalTime>0</TotalTime>
  <Words>2657</Words>
  <Application>Microsoft Macintosh PowerPoint</Application>
  <PresentationFormat>Bildschirmpräsentation (4:3)</PresentationFormat>
  <Paragraphs>332</Paragraphs>
  <Slides>16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Default Design</vt:lpstr>
      <vt:lpstr>Inklusive und partizipative Gestaltung des öffentlichen Raums /Aménagement inclusif et participatif de l'espace public  Herausforderungen und Gestaltungsansprüche / Défis et exigences en matière d'aménagement  Tagung «Altersfreundliche Umgebungen: integrierte Wohn- und Sozialräume als Chance für alle!»   Colloque «Environnements favorables aux aînés : espaces sociaux et d’habitat pour toutes et tous», a+ Swiss Platform Ageing Society  www.sagw.ch/sagw/aktuell/agenda/veranstaltungsdetails/events/detail/altersfreundliche-umgebungen-integrierte-wohn-und-sozialraeume-als-chance-fuer-alle   </vt:lpstr>
      <vt:lpstr>Herausforderungen auf vier Gestaltungsdimensionen Défis sur quatre dimensions de l’aménagement </vt:lpstr>
      <vt:lpstr>Neuere Konzepte, Herausforderungen und Ansprüche</vt:lpstr>
      <vt:lpstr>Concepts récents, défis et exigences</vt:lpstr>
      <vt:lpstr>Neuere Konzepte, Herausforderungen und Ansprüche</vt:lpstr>
      <vt:lpstr>Concepts récents, défis et exigences</vt:lpstr>
      <vt:lpstr>Neuere Konzepte, Herausforderungen und Ansprüche</vt:lpstr>
      <vt:lpstr>   Concepts récents, défis et exigences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 Services Hochschule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&lt;Titel&gt;  Tagung der Gesundheits- und Umweltkommission  der Stadt Zürich</dc:title>
  <dc:creator>Da Rui Gena HSLU SA</dc:creator>
  <cp:lastModifiedBy>Lea Berger</cp:lastModifiedBy>
  <cp:revision>446</cp:revision>
  <cp:lastPrinted>2019-04-05T07:40:07Z</cp:lastPrinted>
  <dcterms:created xsi:type="dcterms:W3CDTF">2018-12-03T15:33:43Z</dcterms:created>
  <dcterms:modified xsi:type="dcterms:W3CDTF">2021-11-29T07:56:24Z</dcterms:modified>
</cp:coreProperties>
</file>