
<file path=[Content_Types].xml><?xml version="1.0" encoding="utf-8"?>
<Types xmlns="http://schemas.openxmlformats.org/package/2006/content-types">
  <Default Extension="bin" ContentType="image/png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41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4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1" r:id="rId3"/>
    <p:sldId id="408" r:id="rId4"/>
    <p:sldId id="425" r:id="rId5"/>
    <p:sldId id="412" r:id="rId6"/>
    <p:sldId id="415" r:id="rId7"/>
    <p:sldId id="424" r:id="rId8"/>
    <p:sldId id="417" r:id="rId9"/>
    <p:sldId id="418" r:id="rId10"/>
    <p:sldId id="372" r:id="rId11"/>
  </p:sldIdLst>
  <p:sldSz cx="9144000" cy="6858000" type="screen4x3"/>
  <p:notesSz cx="6811963" cy="9942513"/>
  <p:custDataLst>
    <p:tags r:id="rId14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 Rui Gena HSLU SA" initials="drg" lastIdx="20" clrIdx="0">
    <p:extLst>
      <p:ext uri="{19B8F6BF-5375-455C-9EA6-DF929625EA0E}">
        <p15:presenceInfo xmlns:p15="http://schemas.microsoft.com/office/powerpoint/2012/main" userId="Da Rui Gena HSLU S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D9DA"/>
    <a:srgbClr val="FFE8D1"/>
    <a:srgbClr val="FFFFCC"/>
    <a:srgbClr val="FFD961"/>
    <a:srgbClr val="00CC66"/>
    <a:srgbClr val="00FF99"/>
    <a:srgbClr val="99FFCC"/>
    <a:srgbClr val="99FF99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55" autoAdjust="0"/>
    <p:restoredTop sz="37452" autoAdjust="0"/>
  </p:normalViewPr>
  <p:slideViewPr>
    <p:cSldViewPr showGuides="1">
      <p:cViewPr varScale="1">
        <p:scale>
          <a:sx n="67" d="100"/>
          <a:sy n="67" d="100"/>
        </p:scale>
        <p:origin x="12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3D0BBF-568C-44EB-B3A6-BBAB90E25341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011DF37-9209-4779-BCD1-B43C9F0BF8C5}">
      <dgm:prSet phldrT="[Text]" custT="1"/>
      <dgm:spPr/>
      <dgm:t>
        <a:bodyPr/>
        <a:lstStyle/>
        <a:p>
          <a:r>
            <a:rPr lang="de-DE" sz="2100" dirty="0">
              <a:solidFill>
                <a:schemeClr val="tx1"/>
              </a:solidFill>
            </a:rPr>
            <a:t>Herausforderungen und Ansprüche in der Gestaltung des öffentlichen Raums</a:t>
          </a:r>
        </a:p>
      </dgm:t>
    </dgm:pt>
    <dgm:pt modelId="{9EDA886A-1669-4C79-9CAA-C4FB08442023}" type="parTrans" cxnId="{9C5849A9-7268-457D-8213-8816CB2C8F1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B63B7D9-C688-49F5-BDB6-1AECED5DACBE}" type="sibTrans" cxnId="{9C5849A9-7268-457D-8213-8816CB2C8F1A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A2A1028-84C3-4C9D-9F2F-BBC9E6FD506F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de-DE" sz="2000" b="1" dirty="0">
              <a:solidFill>
                <a:schemeClr val="tx1"/>
              </a:solidFill>
            </a:rPr>
            <a:t>Alterspolitik</a:t>
          </a:r>
        </a:p>
      </dgm:t>
    </dgm:pt>
    <dgm:pt modelId="{B0991CF5-5D5F-4FDA-93B1-534771A4E610}" type="parTrans" cxnId="{BEB0FB9B-57A3-4391-ACAE-8BE159778C3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3E68367-8A67-4569-837D-89052DDE83AE}" type="sibTrans" cxnId="{BEB0FB9B-57A3-4391-ACAE-8BE159778C36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CBD009E-11C7-4B32-B664-576A93409076}">
      <dgm:prSet phldrT="[Text]" custT="1"/>
      <dgm:spPr>
        <a:solidFill>
          <a:srgbClr val="FF7C80"/>
        </a:solidFill>
      </dgm:spPr>
      <dgm:t>
        <a:bodyPr/>
        <a:lstStyle/>
        <a:p>
          <a:r>
            <a:rPr lang="de-DE" sz="2000" b="1" dirty="0">
              <a:solidFill>
                <a:schemeClr val="tx1"/>
              </a:solidFill>
            </a:rPr>
            <a:t>Raumverständnis</a:t>
          </a:r>
        </a:p>
      </dgm:t>
    </dgm:pt>
    <dgm:pt modelId="{0E30EAE1-002A-4EBA-9D76-AF605CF364BE}" type="parTrans" cxnId="{956A64BD-78C3-44BE-BEAD-BF431AC99091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BB2A8C5-599D-4C58-B379-E2D4D845AECE}" type="sibTrans" cxnId="{956A64BD-78C3-44BE-BEAD-BF431AC99091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61BF6F9-7554-4FA7-8FD7-5E544934184A}">
      <dgm:prSet phldrT="[Text]" custT="1"/>
      <dgm:spPr>
        <a:solidFill>
          <a:srgbClr val="FFFF00"/>
        </a:solidFill>
      </dgm:spPr>
      <dgm:t>
        <a:bodyPr/>
        <a:lstStyle/>
        <a:p>
          <a:r>
            <a:rPr lang="de-DE" sz="2000" b="1" dirty="0">
              <a:solidFill>
                <a:schemeClr val="tx1"/>
              </a:solidFill>
            </a:rPr>
            <a:t>Lebenswelt der Zielgruppen</a:t>
          </a:r>
        </a:p>
      </dgm:t>
    </dgm:pt>
    <dgm:pt modelId="{64E1B6B1-6CBB-40DA-B4DC-0E04DF283D25}" type="parTrans" cxnId="{21333DB1-7FD8-4BCD-92B0-562BF484647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C834C27D-D42F-425D-961E-EB69BD37FCB7}" type="sibTrans" cxnId="{21333DB1-7FD8-4BCD-92B0-562BF4846477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BA44247-6B41-47E2-B6FC-0643DAE3DA2A}">
      <dgm:prSet phldrT="[Text]" custT="1"/>
      <dgm:spPr>
        <a:solidFill>
          <a:srgbClr val="FFC000"/>
        </a:solidFill>
      </dgm:spPr>
      <dgm:t>
        <a:bodyPr/>
        <a:lstStyle/>
        <a:p>
          <a:r>
            <a:rPr lang="de-DE" sz="2000" b="1" dirty="0">
              <a:solidFill>
                <a:schemeClr val="tx1"/>
              </a:solidFill>
            </a:rPr>
            <a:t>Dienstleistungen         und Angebote</a:t>
          </a:r>
        </a:p>
      </dgm:t>
    </dgm:pt>
    <dgm:pt modelId="{E206473D-F7E6-4935-9DFD-B5E7CAEB3286}" type="parTrans" cxnId="{2ABC6C18-003D-4641-B6E4-AE8249E5020B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62E0DD3-28AA-4E6E-A7F0-A878890E92E3}" type="sibTrans" cxnId="{2ABC6C18-003D-4641-B6E4-AE8249E5020B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4F0711D-5B9D-4F4F-AE66-8892BCACC10B}" type="pres">
      <dgm:prSet presAssocID="{963D0BBF-568C-44EB-B3A6-BBAB90E25341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926376C-5DD9-4875-A105-3F1256779A7D}" type="pres">
      <dgm:prSet presAssocID="{963D0BBF-568C-44EB-B3A6-BBAB90E25341}" presName="matrix" presStyleCnt="0"/>
      <dgm:spPr/>
    </dgm:pt>
    <dgm:pt modelId="{952BF56B-3B61-4ABF-B7B2-04D4C07ADB6F}" type="pres">
      <dgm:prSet presAssocID="{963D0BBF-568C-44EB-B3A6-BBAB90E25341}" presName="tile1" presStyleLbl="node1" presStyleIdx="0" presStyleCnt="4" custLinFactNeighborX="-1905"/>
      <dgm:spPr/>
    </dgm:pt>
    <dgm:pt modelId="{221CB35B-D773-4E7D-B612-886656850722}" type="pres">
      <dgm:prSet presAssocID="{963D0BBF-568C-44EB-B3A6-BBAB90E2534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FD155D8-C6D0-43C9-9943-19FCED5BA238}" type="pres">
      <dgm:prSet presAssocID="{963D0BBF-568C-44EB-B3A6-BBAB90E25341}" presName="tile2" presStyleLbl="node1" presStyleIdx="1" presStyleCnt="4"/>
      <dgm:spPr/>
    </dgm:pt>
    <dgm:pt modelId="{1E1667D3-128C-41EB-A882-08ED2B82DE73}" type="pres">
      <dgm:prSet presAssocID="{963D0BBF-568C-44EB-B3A6-BBAB90E2534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7FD595E-6DBD-49C9-B66F-9449A41E8936}" type="pres">
      <dgm:prSet presAssocID="{963D0BBF-568C-44EB-B3A6-BBAB90E25341}" presName="tile3" presStyleLbl="node1" presStyleIdx="2" presStyleCnt="4"/>
      <dgm:spPr/>
    </dgm:pt>
    <dgm:pt modelId="{E403B1A8-8A34-4004-BB6F-9D74B8A94DEE}" type="pres">
      <dgm:prSet presAssocID="{963D0BBF-568C-44EB-B3A6-BBAB90E2534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DE30C0C-DC41-4082-B031-790957846897}" type="pres">
      <dgm:prSet presAssocID="{963D0BBF-568C-44EB-B3A6-BBAB90E25341}" presName="tile4" presStyleLbl="node1" presStyleIdx="3" presStyleCnt="4"/>
      <dgm:spPr/>
    </dgm:pt>
    <dgm:pt modelId="{5BEA669E-1F12-4DF5-828C-4BD89B53BF33}" type="pres">
      <dgm:prSet presAssocID="{963D0BBF-568C-44EB-B3A6-BBAB90E2534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DA42C0E-EEDA-4DBC-BEBF-361CB3C8D3CA}" type="pres">
      <dgm:prSet presAssocID="{963D0BBF-568C-44EB-B3A6-BBAB90E25341}" presName="centerTile" presStyleLbl="fgShp" presStyleIdx="0" presStyleCnt="1" custScaleX="140306" custScaleY="156341">
        <dgm:presLayoutVars>
          <dgm:chMax val="0"/>
          <dgm:chPref val="0"/>
        </dgm:presLayoutVars>
      </dgm:prSet>
      <dgm:spPr/>
    </dgm:pt>
  </dgm:ptLst>
  <dgm:cxnLst>
    <dgm:cxn modelId="{75536705-D413-4D3D-BA9F-ED94B036744B}" type="presOf" srcId="{561BF6F9-7554-4FA7-8FD7-5E544934184A}" destId="{E403B1A8-8A34-4004-BB6F-9D74B8A94DEE}" srcOrd="1" destOrd="0" presId="urn:microsoft.com/office/officeart/2005/8/layout/matrix1"/>
    <dgm:cxn modelId="{2ABC6C18-003D-4641-B6E4-AE8249E5020B}" srcId="{A011DF37-9209-4779-BCD1-B43C9F0BF8C5}" destId="{DBA44247-6B41-47E2-B6FC-0643DAE3DA2A}" srcOrd="3" destOrd="0" parTransId="{E206473D-F7E6-4935-9DFD-B5E7CAEB3286}" sibTransId="{462E0DD3-28AA-4E6E-A7F0-A878890E92E3}"/>
    <dgm:cxn modelId="{2FD61719-76FA-4C97-A18F-76A673CFD3A0}" type="presOf" srcId="{8A2A1028-84C3-4C9D-9F2F-BBC9E6FD506F}" destId="{952BF56B-3B61-4ABF-B7B2-04D4C07ADB6F}" srcOrd="0" destOrd="0" presId="urn:microsoft.com/office/officeart/2005/8/layout/matrix1"/>
    <dgm:cxn modelId="{0749D95B-C6DF-4329-89D9-771E9D65592B}" type="presOf" srcId="{DBA44247-6B41-47E2-B6FC-0643DAE3DA2A}" destId="{EDE30C0C-DC41-4082-B031-790957846897}" srcOrd="0" destOrd="0" presId="urn:microsoft.com/office/officeart/2005/8/layout/matrix1"/>
    <dgm:cxn modelId="{D234E35E-CD43-4DE5-BAAE-109F051C1D06}" type="presOf" srcId="{561BF6F9-7554-4FA7-8FD7-5E544934184A}" destId="{27FD595E-6DBD-49C9-B66F-9449A41E8936}" srcOrd="0" destOrd="0" presId="urn:microsoft.com/office/officeart/2005/8/layout/matrix1"/>
    <dgm:cxn modelId="{B2AF306B-1F74-4CB2-A082-CA04E86CFE5B}" type="presOf" srcId="{A011DF37-9209-4779-BCD1-B43C9F0BF8C5}" destId="{EDA42C0E-EEDA-4DBC-BEBF-361CB3C8D3CA}" srcOrd="0" destOrd="0" presId="urn:microsoft.com/office/officeart/2005/8/layout/matrix1"/>
    <dgm:cxn modelId="{E6CF0C6C-74D7-4661-83BD-80502C95C027}" type="presOf" srcId="{9CBD009E-11C7-4B32-B664-576A93409076}" destId="{CFD155D8-C6D0-43C9-9943-19FCED5BA238}" srcOrd="0" destOrd="0" presId="urn:microsoft.com/office/officeart/2005/8/layout/matrix1"/>
    <dgm:cxn modelId="{130F358C-0B99-4EB9-A3AB-AE284B8D1469}" type="presOf" srcId="{DBA44247-6B41-47E2-B6FC-0643DAE3DA2A}" destId="{5BEA669E-1F12-4DF5-828C-4BD89B53BF33}" srcOrd="1" destOrd="0" presId="urn:microsoft.com/office/officeart/2005/8/layout/matrix1"/>
    <dgm:cxn modelId="{516A2291-4207-43A6-B61B-189E59918570}" type="presOf" srcId="{8A2A1028-84C3-4C9D-9F2F-BBC9E6FD506F}" destId="{221CB35B-D773-4E7D-B612-886656850722}" srcOrd="1" destOrd="0" presId="urn:microsoft.com/office/officeart/2005/8/layout/matrix1"/>
    <dgm:cxn modelId="{A00AAC91-2505-41F3-A946-8A3ED0520A32}" type="presOf" srcId="{9CBD009E-11C7-4B32-B664-576A93409076}" destId="{1E1667D3-128C-41EB-A882-08ED2B82DE73}" srcOrd="1" destOrd="0" presId="urn:microsoft.com/office/officeart/2005/8/layout/matrix1"/>
    <dgm:cxn modelId="{EB1D7D95-CB5D-41D8-9BA9-98E57E40490C}" type="presOf" srcId="{963D0BBF-568C-44EB-B3A6-BBAB90E25341}" destId="{94F0711D-5B9D-4F4F-AE66-8892BCACC10B}" srcOrd="0" destOrd="0" presId="urn:microsoft.com/office/officeart/2005/8/layout/matrix1"/>
    <dgm:cxn modelId="{BEB0FB9B-57A3-4391-ACAE-8BE159778C36}" srcId="{A011DF37-9209-4779-BCD1-B43C9F0BF8C5}" destId="{8A2A1028-84C3-4C9D-9F2F-BBC9E6FD506F}" srcOrd="0" destOrd="0" parTransId="{B0991CF5-5D5F-4FDA-93B1-534771A4E610}" sibTransId="{13E68367-8A67-4569-837D-89052DDE83AE}"/>
    <dgm:cxn modelId="{9C5849A9-7268-457D-8213-8816CB2C8F1A}" srcId="{963D0BBF-568C-44EB-B3A6-BBAB90E25341}" destId="{A011DF37-9209-4779-BCD1-B43C9F0BF8C5}" srcOrd="0" destOrd="0" parTransId="{9EDA886A-1669-4C79-9CAA-C4FB08442023}" sibTransId="{7B63B7D9-C688-49F5-BDB6-1AECED5DACBE}"/>
    <dgm:cxn modelId="{21333DB1-7FD8-4BCD-92B0-562BF4846477}" srcId="{A011DF37-9209-4779-BCD1-B43C9F0BF8C5}" destId="{561BF6F9-7554-4FA7-8FD7-5E544934184A}" srcOrd="2" destOrd="0" parTransId="{64E1B6B1-6CBB-40DA-B4DC-0E04DF283D25}" sibTransId="{C834C27D-D42F-425D-961E-EB69BD37FCB7}"/>
    <dgm:cxn modelId="{956A64BD-78C3-44BE-BEAD-BF431AC99091}" srcId="{A011DF37-9209-4779-BCD1-B43C9F0BF8C5}" destId="{9CBD009E-11C7-4B32-B664-576A93409076}" srcOrd="1" destOrd="0" parTransId="{0E30EAE1-002A-4EBA-9D76-AF605CF364BE}" sibTransId="{6BB2A8C5-599D-4C58-B379-E2D4D845AECE}"/>
    <dgm:cxn modelId="{06CD7E83-BFC8-484B-9FCB-2DD9F33FE335}" type="presParOf" srcId="{94F0711D-5B9D-4F4F-AE66-8892BCACC10B}" destId="{C926376C-5DD9-4875-A105-3F1256779A7D}" srcOrd="0" destOrd="0" presId="urn:microsoft.com/office/officeart/2005/8/layout/matrix1"/>
    <dgm:cxn modelId="{47C3B04F-B6EB-4833-8FAE-C62335D6B9BE}" type="presParOf" srcId="{C926376C-5DD9-4875-A105-3F1256779A7D}" destId="{952BF56B-3B61-4ABF-B7B2-04D4C07ADB6F}" srcOrd="0" destOrd="0" presId="urn:microsoft.com/office/officeart/2005/8/layout/matrix1"/>
    <dgm:cxn modelId="{EBEAD74B-24EC-45B1-8026-4F358EB2B480}" type="presParOf" srcId="{C926376C-5DD9-4875-A105-3F1256779A7D}" destId="{221CB35B-D773-4E7D-B612-886656850722}" srcOrd="1" destOrd="0" presId="urn:microsoft.com/office/officeart/2005/8/layout/matrix1"/>
    <dgm:cxn modelId="{2407F0C3-CEE1-482B-B395-0904CBE6D8FD}" type="presParOf" srcId="{C926376C-5DD9-4875-A105-3F1256779A7D}" destId="{CFD155D8-C6D0-43C9-9943-19FCED5BA238}" srcOrd="2" destOrd="0" presId="urn:microsoft.com/office/officeart/2005/8/layout/matrix1"/>
    <dgm:cxn modelId="{3E7F9FBF-F10E-4ABE-B736-19E90963ABD9}" type="presParOf" srcId="{C926376C-5DD9-4875-A105-3F1256779A7D}" destId="{1E1667D3-128C-41EB-A882-08ED2B82DE73}" srcOrd="3" destOrd="0" presId="urn:microsoft.com/office/officeart/2005/8/layout/matrix1"/>
    <dgm:cxn modelId="{833F1683-890E-4764-9DEE-A2C4C8BFE9F3}" type="presParOf" srcId="{C926376C-5DD9-4875-A105-3F1256779A7D}" destId="{27FD595E-6DBD-49C9-B66F-9449A41E8936}" srcOrd="4" destOrd="0" presId="urn:microsoft.com/office/officeart/2005/8/layout/matrix1"/>
    <dgm:cxn modelId="{95051727-1CC7-4A7A-BFD9-ECD78F5AA308}" type="presParOf" srcId="{C926376C-5DD9-4875-A105-3F1256779A7D}" destId="{E403B1A8-8A34-4004-BB6F-9D74B8A94DEE}" srcOrd="5" destOrd="0" presId="urn:microsoft.com/office/officeart/2005/8/layout/matrix1"/>
    <dgm:cxn modelId="{E86DDB77-328C-45B8-AB72-B20267CB8243}" type="presParOf" srcId="{C926376C-5DD9-4875-A105-3F1256779A7D}" destId="{EDE30C0C-DC41-4082-B031-790957846897}" srcOrd="6" destOrd="0" presId="urn:microsoft.com/office/officeart/2005/8/layout/matrix1"/>
    <dgm:cxn modelId="{F68A416B-4EC9-49E5-BEF7-40B943E59C87}" type="presParOf" srcId="{C926376C-5DD9-4875-A105-3F1256779A7D}" destId="{5BEA669E-1F12-4DF5-828C-4BD89B53BF33}" srcOrd="7" destOrd="0" presId="urn:microsoft.com/office/officeart/2005/8/layout/matrix1"/>
    <dgm:cxn modelId="{6D15234E-66A3-4406-8E57-29832AEF8897}" type="presParOf" srcId="{94F0711D-5B9D-4F4F-AE66-8892BCACC10B}" destId="{EDA42C0E-EEDA-4DBC-BEBF-361CB3C8D3C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2BF56B-3B61-4ABF-B7B2-04D4C07ADB6F}">
      <dsp:nvSpPr>
        <dsp:cNvPr id="0" name=""/>
        <dsp:cNvSpPr/>
      </dsp:nvSpPr>
      <dsp:spPr>
        <a:xfrm rot="16200000">
          <a:off x="738082" y="-738082"/>
          <a:ext cx="2448272" cy="3924436"/>
        </a:xfrm>
        <a:prstGeom prst="round1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 dirty="0">
              <a:solidFill>
                <a:schemeClr val="tx1"/>
              </a:solidFill>
            </a:rPr>
            <a:t>Alterspolitik</a:t>
          </a:r>
        </a:p>
      </dsp:txBody>
      <dsp:txXfrm rot="5400000">
        <a:off x="-1" y="1"/>
        <a:ext cx="3924436" cy="1836204"/>
      </dsp:txXfrm>
    </dsp:sp>
    <dsp:sp modelId="{CFD155D8-C6D0-43C9-9943-19FCED5BA238}">
      <dsp:nvSpPr>
        <dsp:cNvPr id="0" name=""/>
        <dsp:cNvSpPr/>
      </dsp:nvSpPr>
      <dsp:spPr>
        <a:xfrm>
          <a:off x="3924436" y="0"/>
          <a:ext cx="3924436" cy="2448272"/>
        </a:xfrm>
        <a:prstGeom prst="round1Rect">
          <a:avLst/>
        </a:prstGeom>
        <a:solidFill>
          <a:srgbClr val="FF7C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 dirty="0">
              <a:solidFill>
                <a:schemeClr val="tx1"/>
              </a:solidFill>
            </a:rPr>
            <a:t>Raumverständnis</a:t>
          </a:r>
        </a:p>
      </dsp:txBody>
      <dsp:txXfrm>
        <a:off x="3924436" y="0"/>
        <a:ext cx="3924436" cy="1836204"/>
      </dsp:txXfrm>
    </dsp:sp>
    <dsp:sp modelId="{27FD595E-6DBD-49C9-B66F-9449A41E8936}">
      <dsp:nvSpPr>
        <dsp:cNvPr id="0" name=""/>
        <dsp:cNvSpPr/>
      </dsp:nvSpPr>
      <dsp:spPr>
        <a:xfrm rot="10800000">
          <a:off x="0" y="2448272"/>
          <a:ext cx="3924436" cy="2448272"/>
        </a:xfrm>
        <a:prstGeom prst="round1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 dirty="0">
              <a:solidFill>
                <a:schemeClr val="tx1"/>
              </a:solidFill>
            </a:rPr>
            <a:t>Lebenswelt der Zielgruppen</a:t>
          </a:r>
        </a:p>
      </dsp:txBody>
      <dsp:txXfrm rot="10800000">
        <a:off x="0" y="3060339"/>
        <a:ext cx="3924436" cy="1836204"/>
      </dsp:txXfrm>
    </dsp:sp>
    <dsp:sp modelId="{EDE30C0C-DC41-4082-B031-790957846897}">
      <dsp:nvSpPr>
        <dsp:cNvPr id="0" name=""/>
        <dsp:cNvSpPr/>
      </dsp:nvSpPr>
      <dsp:spPr>
        <a:xfrm rot="5400000">
          <a:off x="4662518" y="1710190"/>
          <a:ext cx="2448272" cy="3924436"/>
        </a:xfrm>
        <a:prstGeom prst="round1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 dirty="0">
              <a:solidFill>
                <a:schemeClr val="tx1"/>
              </a:solidFill>
            </a:rPr>
            <a:t>Dienstleistungen         und Angebote</a:t>
          </a:r>
        </a:p>
      </dsp:txBody>
      <dsp:txXfrm rot="-5400000">
        <a:off x="3924436" y="3060339"/>
        <a:ext cx="3924436" cy="1836204"/>
      </dsp:txXfrm>
    </dsp:sp>
    <dsp:sp modelId="{EDA42C0E-EEDA-4DBC-BEBF-361CB3C8D3CA}">
      <dsp:nvSpPr>
        <dsp:cNvPr id="0" name=""/>
        <dsp:cNvSpPr/>
      </dsp:nvSpPr>
      <dsp:spPr>
        <a:xfrm>
          <a:off x="2272570" y="1491358"/>
          <a:ext cx="3303731" cy="1913826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kern="1200" dirty="0">
              <a:solidFill>
                <a:schemeClr val="tx1"/>
              </a:solidFill>
            </a:rPr>
            <a:t>Herausforderungen und Ansprüche in der Gestaltung des öffentlichen Raums</a:t>
          </a:r>
        </a:p>
      </dsp:txBody>
      <dsp:txXfrm>
        <a:off x="2365995" y="1584783"/>
        <a:ext cx="3116881" cy="1726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8536" y="0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3662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8536" y="9443662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DAC2B49-0575-43F5-916A-106F863B63C9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94822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536" y="0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197" y="4722694"/>
            <a:ext cx="5449570" cy="4474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</a:t>
            </a:r>
            <a:r>
              <a:rPr lang="de-CH" noProof="0" dirty="0" err="1"/>
              <a:t>text</a:t>
            </a:r>
            <a:r>
              <a:rPr lang="de-CH" noProof="0" dirty="0"/>
              <a:t> </a:t>
            </a:r>
            <a:r>
              <a:rPr lang="de-CH" noProof="0" dirty="0" err="1"/>
              <a:t>styles</a:t>
            </a:r>
            <a:endParaRPr lang="de-CH" noProof="0" dirty="0"/>
          </a:p>
          <a:p>
            <a:pPr lvl="1"/>
            <a:r>
              <a:rPr lang="de-CH" noProof="0" dirty="0"/>
              <a:t>Second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2"/>
            <a:r>
              <a:rPr lang="de-CH" noProof="0" dirty="0"/>
              <a:t>Third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3"/>
            <a:r>
              <a:rPr lang="de-CH" noProof="0" dirty="0" err="1"/>
              <a:t>Fourth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4"/>
            <a:r>
              <a:rPr lang="de-CH" noProof="0" dirty="0" err="1"/>
              <a:t>Fifth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536" y="9443662"/>
            <a:ext cx="2951851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7A904FA-23EF-4C48-9391-8F4827E157F6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1954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A904FA-23EF-4C48-9391-8F4827E157F6}" type="slidenum">
              <a:rPr lang="de-CH" smtClean="0"/>
              <a:pPr>
                <a:defRPr/>
              </a:pPr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92562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A904FA-23EF-4C48-9391-8F4827E157F6}" type="slidenum">
              <a:rPr lang="de-CH" smtClean="0"/>
              <a:pPr>
                <a:defRPr/>
              </a:pPr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79078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CH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2F5FE-73C4-46EC-B18C-4D3E05C55E8C}" type="slidenum">
              <a:rPr lang="de-CH" smtClean="0"/>
              <a:pPr>
                <a:defRPr/>
              </a:pPr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10985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CH" sz="1200" b="0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2F5FE-73C4-46EC-B18C-4D3E05C55E8C}" type="slidenum">
              <a:rPr lang="de-CH" smtClean="0"/>
              <a:pPr>
                <a:defRPr/>
              </a:pPr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49769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2F5FE-73C4-46EC-B18C-4D3E05C55E8C}" type="slidenum">
              <a:rPr lang="de-CH" smtClean="0"/>
              <a:pPr>
                <a:defRPr/>
              </a:pPr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48879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2F5FE-73C4-46EC-B18C-4D3E05C55E8C}" type="slidenum">
              <a:rPr lang="de-CH" smtClean="0"/>
              <a:pPr>
                <a:defRPr/>
              </a:pPr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78788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2F5FE-73C4-46EC-B18C-4D3E05C55E8C}" type="slidenum">
              <a:rPr lang="de-CH" smtClean="0"/>
              <a:pPr>
                <a:defRPr/>
              </a:pPr>
              <a:t>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7800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2F5FE-73C4-46EC-B18C-4D3E05C55E8C}" type="slidenum">
              <a:rPr lang="de-CH" smtClean="0"/>
              <a:pPr>
                <a:defRPr/>
              </a:pPr>
              <a:t>8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12115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A904FA-23EF-4C48-9391-8F4827E157F6}" type="slidenum">
              <a:rPr lang="de-CH" smtClean="0"/>
              <a:pPr>
                <a:defRPr/>
              </a:pPr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29939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3.bin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8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DN:Hierarchy|ID:22|Hierarchy:1" title="PPT Titelfolie efqm 16:9"/>
          <p:cNvPicPr>
            <a:picLocks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000" y="6228000"/>
            <a:ext cx="2502000" cy="331200"/>
          </a:xfrm>
          <a:prstGeom prst="rect">
            <a:avLst/>
          </a:prstGeom>
        </p:spPr>
      </p:pic>
      <p:pic>
        <p:nvPicPr>
          <p:cNvPr id="6" name="DN:Hierarchy|ID:23|Hierarchy:1" title="PPT Titelfolie 16:9.DE"/>
          <p:cNvPicPr preferRelativeResize="0">
            <a:picLocks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324000"/>
            <a:ext cx="1616400" cy="975600"/>
          </a:xfrm>
          <a:prstGeom prst="rect">
            <a:avLst/>
          </a:prstGeom>
        </p:spPr>
      </p:pic>
      <p:sp>
        <p:nvSpPr>
          <p:cNvPr id="9" name="Text Box 1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26799" y="5209455"/>
            <a:ext cx="88036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de-CH" sz="1400" dirty="0"/>
              <a:t>T direkt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  <p:custDataLst>
              <p:tags r:id="rId2"/>
            </p:custDataLst>
          </p:nvPr>
        </p:nvSpPr>
        <p:spPr>
          <a:xfrm>
            <a:off x="626799" y="2060575"/>
            <a:ext cx="5541963" cy="1296988"/>
          </a:xfrm>
        </p:spPr>
        <p:txBody>
          <a:bodyPr anchor="t"/>
          <a:lstStyle>
            <a:lvl1pPr>
              <a:lnSpc>
                <a:spcPts val="2800"/>
              </a:lnSpc>
              <a:defRPr sz="1900"/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CH" noProof="0" dirty="0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ubTitle" sz="quarter" idx="1"/>
            <p:custDataLst>
              <p:tags r:id="rId3"/>
            </p:custDataLst>
          </p:nvPr>
        </p:nvSpPr>
        <p:spPr>
          <a:xfrm>
            <a:off x="626799" y="5383213"/>
            <a:ext cx="6300788" cy="1020762"/>
          </a:xfrm>
        </p:spPr>
        <p:txBody>
          <a:bodyPr/>
          <a:lstStyle>
            <a:lvl1pPr marL="0" indent="0">
              <a:lnSpc>
                <a:spcPts val="1800"/>
              </a:lnSpc>
              <a:buFontTx/>
              <a:buNone/>
              <a:defRPr sz="1400"/>
            </a:lvl1pPr>
          </a:lstStyle>
          <a:p>
            <a:pPr lvl="0"/>
            <a:r>
              <a:rPr lang="de-DE" noProof="0" dirty="0"/>
              <a:t>Formatvorlage des Untertitelmasters durch Klicken bearbeiten</a:t>
            </a:r>
            <a:endParaRPr lang="de-CH" noProof="0" dirty="0"/>
          </a:p>
        </p:txBody>
      </p:sp>
      <p:sp>
        <p:nvSpPr>
          <p:cNvPr id="2" name="DN:Profile|ID:2" title="Section.DE"/>
          <p:cNvSpPr txBox="1"/>
          <p:nvPr userDrawn="1"/>
        </p:nvSpPr>
        <p:spPr>
          <a:xfrm>
            <a:off x="626799" y="4806931"/>
            <a:ext cx="6914149" cy="307777"/>
          </a:xfrm>
          <a:prstGeom prst="rect">
            <a:avLst/>
          </a:prstGeom>
          <a:noFill/>
        </p:spPr>
        <p:txBody>
          <a:bodyPr vert="horz" wrap="square" rtlCol="0" anchor="b">
            <a:spAutoFit/>
          </a:bodyPr>
          <a:lstStyle/>
          <a:p>
            <a:r>
              <a:rPr lang="de-CH" sz="1400" dirty="0"/>
              <a:t>Leiter Institut Sozialmanagement, Sozialpolitik und Prävention </a:t>
            </a:r>
          </a:p>
        </p:txBody>
      </p:sp>
      <p:sp>
        <p:nvSpPr>
          <p:cNvPr id="3" name="DN:Profile|ID:1" title="Name"/>
          <p:cNvSpPr txBox="1"/>
          <p:nvPr userDrawn="1"/>
        </p:nvSpPr>
        <p:spPr>
          <a:xfrm>
            <a:off x="626799" y="4561383"/>
            <a:ext cx="5538887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de-CH" sz="1400" b="1" dirty="0"/>
              <a:t>Prof.</a:t>
            </a:r>
            <a:r>
              <a:rPr lang="de-CH" sz="1400" b="1" baseline="0" dirty="0"/>
              <a:t> Dr. Jürgen Stremlow</a:t>
            </a:r>
            <a:r>
              <a:rPr lang="de-CH" sz="1400" b="1" dirty="0"/>
              <a:t> </a:t>
            </a:r>
          </a:p>
        </p:txBody>
      </p:sp>
      <p:sp>
        <p:nvSpPr>
          <p:cNvPr id="14" name="DN:Profile|ID:4" title="Direct Phone"/>
          <p:cNvSpPr txBox="1"/>
          <p:nvPr userDrawn="1"/>
        </p:nvSpPr>
        <p:spPr>
          <a:xfrm>
            <a:off x="1450974" y="5209455"/>
            <a:ext cx="2832993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de-CH" sz="1400" dirty="0"/>
              <a:t>+41 41 367 48 41 </a:t>
            </a:r>
          </a:p>
        </p:txBody>
      </p:sp>
      <p:sp>
        <p:nvSpPr>
          <p:cNvPr id="15" name="DN:Profile|ID:6" title="Email"/>
          <p:cNvSpPr txBox="1"/>
          <p:nvPr userDrawn="1"/>
        </p:nvSpPr>
        <p:spPr>
          <a:xfrm>
            <a:off x="626799" y="5425479"/>
            <a:ext cx="4797922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de-CH" sz="1400" dirty="0"/>
              <a:t>juergen.stremlow@hslu.ch </a:t>
            </a:r>
          </a:p>
        </p:txBody>
      </p:sp>
      <p:sp>
        <p:nvSpPr>
          <p:cNvPr id="16" name="DN:Hierarchy|ID:1|Hierarchy:1" title="Ort.DE"/>
          <p:cNvSpPr txBox="1"/>
          <p:nvPr userDrawn="1"/>
        </p:nvSpPr>
        <p:spPr>
          <a:xfrm>
            <a:off x="626799" y="5877272"/>
            <a:ext cx="4737364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de-CH" sz="1400" dirty="0"/>
              <a:t>Bern, 16.11.2021 </a:t>
            </a:r>
          </a:p>
        </p:txBody>
      </p:sp>
    </p:spTree>
    <p:extLst>
      <p:ext uri="{BB962C8B-B14F-4D97-AF65-F5344CB8AC3E}">
        <p14:creationId xmlns:p14="http://schemas.microsoft.com/office/powerpoint/2010/main" val="3920175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22" userDrawn="1">
          <p15:clr>
            <a:srgbClr val="FBAE40"/>
          </p15:clr>
        </p15:guide>
        <p15:guide id="2" pos="337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  <p:custDataLst>
              <p:tags r:id="rId3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AE024-0B3B-4B5D-86B2-AF0035EF8454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0486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775450" y="692150"/>
            <a:ext cx="2041525" cy="51911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47700" y="692150"/>
            <a:ext cx="5975350" cy="519112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  <p:custDataLst>
              <p:tags r:id="rId3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B3886-A746-4104-8354-2585253152BA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0145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  <p:custDataLst>
              <p:tags r:id="rId3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50A2D-FAF3-45CF-B73E-B3475EDB0F60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916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  <p:custDataLst>
              <p:tags r:id="rId3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8E527-C309-43D0-961D-546528094020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6426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47700" y="1798638"/>
            <a:ext cx="4008438" cy="4084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538" y="1798638"/>
            <a:ext cx="4008437" cy="4084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  <p:custDataLst>
              <p:tags r:id="rId4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0CFDD-FA44-4CD0-A2D9-AFED68F6508D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1317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  <p:custDataLst>
              <p:tags r:id="rId6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D6A8F-5371-4FBB-812D-D2709F86D50B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5188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E8986-3AF4-4D82-BB44-546744DCD113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94930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8987B-8410-4279-AD6D-3D0EDCBBD722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989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  <p:custDataLst>
              <p:tags r:id="rId4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78365-61C3-48AB-83BF-EFB6B46E5C8C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04232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  <p:custDataLst>
              <p:tags r:id="rId3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02764-84C7-422C-B653-A02BAA3B8A23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5101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647700" y="692150"/>
            <a:ext cx="81692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72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  <a:endParaRPr lang="de-CH" altLang="de-DE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647700" y="1798638"/>
            <a:ext cx="8169275" cy="408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Formatvorlagen des Textmasters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  <a:endParaRPr lang="de-CH" altLang="de-DE" dirty="0"/>
          </a:p>
        </p:txBody>
      </p:sp>
      <p:sp>
        <p:nvSpPr>
          <p:cNvPr id="1029" name="Text Box 9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42938" y="6454775"/>
            <a:ext cx="2705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/>
          <a:lstStyle>
            <a:lvl1pPr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de-CH" sz="700" dirty="0"/>
              <a:t>Folie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  <p:custDataLst>
              <p:tags r:id="rId16"/>
            </p:custDataLst>
          </p:nvPr>
        </p:nvSpPr>
        <p:spPr bwMode="auto">
          <a:xfrm>
            <a:off x="899592" y="6453188"/>
            <a:ext cx="8107883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pPr>
              <a:defRPr/>
            </a:pPr>
            <a:fld id="{25EE6612-218D-42A8-9A86-0933C19657E4}" type="slidenum">
              <a:rPr lang="de-CH" smtClean="0"/>
              <a:pPr>
                <a:defRPr/>
              </a:pPr>
              <a:t>‹Nr.›</a:t>
            </a:fld>
            <a:r>
              <a:rPr lang="de-CH" dirty="0"/>
              <a:t>, </a:t>
            </a:r>
            <a:fld id="{3EC17CAA-0DF3-4DC9-9336-214A8E71B29B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  <p:pic>
        <p:nvPicPr>
          <p:cNvPr id="3" name="DN:Hierarchy|ID:24|Hierarchy:1" title="PPT Folie 16:9.DE"/>
          <p:cNvPicPr preferRelativeResize="0">
            <a:picLocks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000" y="324000"/>
            <a:ext cx="824400" cy="190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182563" indent="-182563" algn="l" rtl="0" eaLnBrk="1" fontAlgn="base" hangingPunct="1">
        <a:spcBef>
          <a:spcPct val="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92088" algn="l" rtl="0" eaLnBrk="1" fontAlgn="base" hangingPunct="1">
        <a:spcBef>
          <a:spcPct val="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</a:defRPr>
      </a:lvl2pPr>
      <a:lvl3pPr marL="906463" indent="-192088" algn="l" rtl="0" eaLnBrk="1" fontAlgn="base" hangingPunct="1">
        <a:spcBef>
          <a:spcPct val="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</a:defRPr>
      </a:lvl3pPr>
      <a:lvl4pPr marL="1262063" indent="-182563" algn="l" rtl="0" eaLnBrk="1" fontAlgn="base" hangingPunct="1">
        <a:spcBef>
          <a:spcPct val="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</a:defRPr>
      </a:lvl4pPr>
      <a:lvl5pPr marL="1619250" indent="-182563" algn="l" rtl="0" eaLnBrk="1" fontAlgn="base" hangingPunct="1">
        <a:spcBef>
          <a:spcPct val="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</a:defRPr>
      </a:lvl5pPr>
      <a:lvl6pPr marL="2076450" indent="-182563" algn="l" rtl="0" eaLnBrk="1" fontAlgn="base" hangingPunct="1">
        <a:spcBef>
          <a:spcPct val="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</a:defRPr>
      </a:lvl6pPr>
      <a:lvl7pPr marL="2533650" indent="-182563" algn="l" rtl="0" eaLnBrk="1" fontAlgn="base" hangingPunct="1">
        <a:spcBef>
          <a:spcPct val="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</a:defRPr>
      </a:lvl7pPr>
      <a:lvl8pPr marL="2990850" indent="-182563" algn="l" rtl="0" eaLnBrk="1" fontAlgn="base" hangingPunct="1">
        <a:spcBef>
          <a:spcPct val="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</a:defRPr>
      </a:lvl8pPr>
      <a:lvl9pPr marL="3448050" indent="-182563" algn="l" rtl="0" eaLnBrk="1" fontAlgn="base" hangingPunct="1">
        <a:spcBef>
          <a:spcPct val="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ebter-altenbericht.de/der-siebte-altenbericht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Relationship Id="rId6" Type="http://schemas.openxmlformats.org/officeDocument/2006/relationships/hyperlink" Target="file:///C:\Users\HP\Downloads\PDF%20Publikation%20IHAlterspolitik300818Leseprobe%20(1).pdf)" TargetMode="External"/><Relationship Id="rId5" Type="http://schemas.openxmlformats.org/officeDocument/2006/relationships/hyperlink" Target="https://www.vicino-luzern.ch/wp-content/uploads/2018/11/Wohnen_zu_Hause_auch_im_Alter_Tamara_Renner_Masterarbeit2015.pdf" TargetMode="External"/><Relationship Id="rId4" Type="http://schemas.openxmlformats.org/officeDocument/2006/relationships/hyperlink" Target="https://www.age-stiftung.ch/fileadmin/user_upload/Projekte/2018/009/2020_Age_I_2018_009.pdf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ge-stiftung.ch/foerderprojekt/altersgerechtes-wettstein-basel-offene-altersarbeit-im-quartie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6799" y="1700808"/>
            <a:ext cx="6969537" cy="216024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de-CH" altLang="de-DE" sz="2000" dirty="0"/>
              <a:t>Inklusive und partizipative Gestaltung des öffentlichen Raums</a:t>
            </a:r>
            <a:br>
              <a:rPr lang="de-CH" altLang="de-DE" dirty="0"/>
            </a:br>
            <a:br>
              <a:rPr lang="de-CH" altLang="de-DE" dirty="0"/>
            </a:br>
            <a:r>
              <a:rPr lang="de-CH" altLang="de-DE" sz="1600" dirty="0"/>
              <a:t>Herausforderungen und Gestaltungsansprüche</a:t>
            </a:r>
            <a:br>
              <a:rPr lang="de-CH" altLang="de-DE" sz="1600" b="0" dirty="0"/>
            </a:br>
            <a:br>
              <a:rPr lang="de-CH" altLang="de-DE" sz="1600" b="0" dirty="0"/>
            </a:br>
            <a:r>
              <a:rPr lang="de-CH" altLang="de-DE" sz="1400" dirty="0"/>
              <a:t>Tagung «Altersfreundliche Umgebungen: integrierte Wohn- und Sozialräume als Chance für alle!»</a:t>
            </a:r>
            <a:br>
              <a:rPr lang="de-CH" altLang="de-DE" sz="1800" b="0" dirty="0"/>
            </a:br>
            <a:br>
              <a:rPr lang="de-CH" altLang="de-DE" sz="1800" b="0" dirty="0"/>
            </a:br>
            <a:br>
              <a:rPr lang="de-CH" altLang="de-DE" sz="1800" b="0" dirty="0"/>
            </a:br>
            <a:endParaRPr lang="de-CH" altLang="de-DE" sz="1800" b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47700" y="1340768"/>
            <a:ext cx="8169275" cy="4896544"/>
          </a:xfrm>
        </p:spPr>
        <p:txBody>
          <a:bodyPr/>
          <a:lstStyle/>
          <a:p>
            <a:pPr marL="176213" indent="-176213">
              <a:buNone/>
            </a:pPr>
            <a:r>
              <a:rPr lang="de-DE" sz="800" dirty="0"/>
              <a:t>Bundesministerium für Familien, Senioren, Frauen und Jugend (2016). </a:t>
            </a:r>
            <a:r>
              <a:rPr lang="de-CH" sz="800" dirty="0"/>
              <a:t>Siebter Altenbericht zur Lage der älteren Generation in der Bundesrepublik Deutschland. </a:t>
            </a:r>
            <a:r>
              <a:rPr lang="de-DE" sz="800" dirty="0"/>
              <a:t>Sorge und Mitverantwortung in der Kommune – Aufbau und Sicherung zukunftsfähiger Gemeinschaften. Berlin: Deutscher Bundestag. (</a:t>
            </a:r>
            <a:r>
              <a:rPr lang="de-DE" sz="800" u="sng" dirty="0">
                <a:hlinkClick r:id="rId3"/>
              </a:rPr>
              <a:t>https://www.siebter-altenbericht.de/der-siebte-altenbericht/</a:t>
            </a:r>
            <a:r>
              <a:rPr lang="de-DE" sz="800" dirty="0"/>
              <a:t>).</a:t>
            </a:r>
          </a:p>
          <a:p>
            <a:pPr marL="176213" indent="-176213">
              <a:buNone/>
            </a:pPr>
            <a:endParaRPr lang="de-DE" sz="800" dirty="0"/>
          </a:p>
          <a:p>
            <a:pPr marL="176213" indent="-176213">
              <a:buNone/>
            </a:pPr>
            <a:r>
              <a:rPr lang="de-CH" sz="800" dirty="0"/>
              <a:t>Chiapparini, Emanuela; Eicher, Véronique (2019). Der Ansatz User Involvement in der Sozialen Arbeit – Anknüpfungspunkte für Praxis-, Forschungs- und Ausbildungsprojekte in der Schweiz. Schweizerische Zeitschrift für Soziale Arbeit (24.18), S. 117-134. </a:t>
            </a:r>
            <a:r>
              <a:rPr lang="de-CH" sz="800" dirty="0" err="1"/>
              <a:t>Seismo</a:t>
            </a:r>
            <a:r>
              <a:rPr lang="de-CH" sz="800" dirty="0"/>
              <a:t>.</a:t>
            </a:r>
          </a:p>
          <a:p>
            <a:pPr marL="176213" indent="-176213">
              <a:buNone/>
            </a:pPr>
            <a:endParaRPr lang="de-DE" sz="800" dirty="0"/>
          </a:p>
          <a:p>
            <a:pPr marL="176213" indent="-176213">
              <a:buNone/>
            </a:pPr>
            <a:r>
              <a:rPr lang="de-CH" sz="800" dirty="0"/>
              <a:t>Gretler Heusser, Simone; </a:t>
            </a:r>
            <a:r>
              <a:rPr lang="de-CH" sz="800" dirty="0" err="1"/>
              <a:t>Näther</a:t>
            </a:r>
            <a:r>
              <a:rPr lang="de-CH" sz="800" dirty="0"/>
              <a:t>, Caroline &amp; Glatt, Anita (2020). Altersgerechtes Wettstein. Projektbericht Hochschule Luzern – Soziale Arbeit. (</a:t>
            </a:r>
            <a:r>
              <a:rPr lang="de-CH" sz="800" dirty="0">
                <a:hlinkClick r:id="rId4"/>
              </a:rPr>
              <a:t>https://www.age-stiftung.ch/fileadmin/user_upload/Projekte/2018/009/2020_Age_I_2018_009.pdf</a:t>
            </a:r>
            <a:r>
              <a:rPr lang="de-CH" sz="800" dirty="0"/>
              <a:t>).</a:t>
            </a:r>
            <a:endParaRPr lang="de-DE" sz="800" dirty="0"/>
          </a:p>
          <a:p>
            <a:pPr marL="176213" indent="-176213">
              <a:buNone/>
            </a:pPr>
            <a:endParaRPr lang="de-CH" sz="800" dirty="0"/>
          </a:p>
          <a:p>
            <a:pPr marL="176213" indent="-176213">
              <a:buNone/>
            </a:pPr>
            <a:r>
              <a:rPr lang="de-CH" sz="800" dirty="0"/>
              <a:t>Hablützel, Peter (2011). Bürokraten, Manager oder Systemgestalter? Schweizer Verwaltung und Verwaltungsführung im Wandel. In Ladner, Andreas et al. (Hrsg.). Handbuch der öffentlichen Verwaltung in der Schweiz (S. 93-106) Zürich: Verlag NZZ.</a:t>
            </a:r>
          </a:p>
          <a:p>
            <a:pPr marL="176213" indent="-176213">
              <a:buNone/>
            </a:pPr>
            <a:endParaRPr lang="de-CH" sz="800" dirty="0"/>
          </a:p>
          <a:p>
            <a:pPr marL="176213" indent="-176213">
              <a:buNone/>
            </a:pPr>
            <a:r>
              <a:rPr lang="en-US" sz="800" dirty="0" err="1"/>
              <a:t>Knöpfel</a:t>
            </a:r>
            <a:r>
              <a:rPr lang="en-US" sz="800" dirty="0"/>
              <a:t>, Carlo; </a:t>
            </a:r>
            <a:r>
              <a:rPr lang="en-US" sz="800" dirty="0" err="1"/>
              <a:t>Pardini</a:t>
            </a:r>
            <a:r>
              <a:rPr lang="en-US" sz="800" dirty="0"/>
              <a:t>, Riccardo, </a:t>
            </a:r>
            <a:r>
              <a:rPr lang="en-US" sz="800" dirty="0" err="1"/>
              <a:t>Heinzmann</a:t>
            </a:r>
            <a:r>
              <a:rPr lang="en-US" sz="800" dirty="0"/>
              <a:t>, Claudia (2018). </a:t>
            </a:r>
            <a:r>
              <a:rPr lang="de-CH" sz="800" dirty="0"/>
              <a:t>Gute Betreuung im Alter in der Schweiz. Eine </a:t>
            </a:r>
            <a:r>
              <a:rPr lang="de-CH" sz="800" dirty="0" err="1"/>
              <a:t>Bestandesaufnahme</a:t>
            </a:r>
            <a:r>
              <a:rPr lang="de-CH" sz="800" dirty="0"/>
              <a:t>. Zürich: </a:t>
            </a:r>
            <a:r>
              <a:rPr lang="de-CH" sz="800" dirty="0" err="1"/>
              <a:t>Seismo</a:t>
            </a:r>
            <a:r>
              <a:rPr lang="de-CH" sz="800" dirty="0"/>
              <a:t>.</a:t>
            </a:r>
          </a:p>
          <a:p>
            <a:pPr marL="176213" indent="-176213">
              <a:buNone/>
            </a:pPr>
            <a:endParaRPr lang="de-CH" sz="800" dirty="0"/>
          </a:p>
          <a:p>
            <a:pPr marL="176213" indent="-176213">
              <a:buNone/>
            </a:pPr>
            <a:r>
              <a:rPr lang="de-DE" sz="800" dirty="0" err="1"/>
              <a:t>Lüttringhaus</a:t>
            </a:r>
            <a:r>
              <a:rPr lang="de-DE" sz="800" dirty="0"/>
              <a:t>, Maria (2000). Stadtentwicklung und Partizipation. Fallstudien aus Essen </a:t>
            </a:r>
            <a:r>
              <a:rPr lang="de-DE" sz="800" dirty="0" err="1"/>
              <a:t>Katernberg</a:t>
            </a:r>
            <a:r>
              <a:rPr lang="de-DE" sz="800" dirty="0"/>
              <a:t> und der Dresdener </a:t>
            </a:r>
            <a:r>
              <a:rPr lang="de-DE" sz="800" dirty="0" err="1"/>
              <a:t>Äusseren</a:t>
            </a:r>
            <a:r>
              <a:rPr lang="de-DE" sz="800" dirty="0"/>
              <a:t> Neustadt. Beiträge zur Demokratieentwicklung von unten Nr. 17. Bonn: </a:t>
            </a:r>
            <a:r>
              <a:rPr lang="de-CH" sz="800" dirty="0"/>
              <a:t>Stiftung Mitarbeit.</a:t>
            </a:r>
          </a:p>
          <a:p>
            <a:pPr marL="176213" indent="-176213">
              <a:buNone/>
            </a:pPr>
            <a:endParaRPr lang="de-CH" sz="800" dirty="0"/>
          </a:p>
          <a:p>
            <a:pPr marL="176213" indent="-176213">
              <a:buNone/>
            </a:pPr>
            <a:r>
              <a:rPr lang="de-CH" sz="800" dirty="0"/>
              <a:t>Osborne, Stephen P. (Hrsg.) (2010). The </a:t>
            </a:r>
            <a:r>
              <a:rPr lang="de-CH" sz="800" dirty="0" err="1"/>
              <a:t>new</a:t>
            </a:r>
            <a:r>
              <a:rPr lang="de-CH" sz="800" dirty="0"/>
              <a:t> Public Governance? London: Routledge.</a:t>
            </a:r>
          </a:p>
          <a:p>
            <a:pPr marL="176213" indent="-176213">
              <a:buNone/>
            </a:pPr>
            <a:r>
              <a:rPr lang="de-CH" sz="800" dirty="0"/>
              <a:t> </a:t>
            </a:r>
          </a:p>
          <a:p>
            <a:pPr marL="176213" indent="-176213">
              <a:buNone/>
            </a:pPr>
            <a:r>
              <a:rPr lang="de-CH" sz="800" dirty="0"/>
              <a:t>Renner Strauss, Tamara (2015). Wohnen zu Hause – auch im Alter. Eine strategische Handlungsanleitung. Luzern: Masterarbeit im MAS «Alter und Gesellschaft» an der Hochschule Luzern. </a:t>
            </a:r>
            <a:r>
              <a:rPr lang="de-CH" sz="800" dirty="0">
                <a:solidFill>
                  <a:srgbClr val="FF0000"/>
                </a:solidFill>
              </a:rPr>
              <a:t>(</a:t>
            </a:r>
            <a:r>
              <a:rPr lang="de-CH" sz="800" u="sng" dirty="0">
                <a:solidFill>
                  <a:srgbClr val="FF0000"/>
                </a:solidFill>
                <a:hlinkClick r:id="rId5"/>
              </a:rPr>
              <a:t>https://www.vicino-luzern.ch/wp-content/uploads/2018/11/Wohnen_zu_Hause_auch_im_Alter_Tamara_Renner_Masterarbeit2015.pdf</a:t>
            </a:r>
            <a:r>
              <a:rPr lang="de-CH" sz="800" dirty="0">
                <a:solidFill>
                  <a:srgbClr val="FF0000"/>
                </a:solidFill>
              </a:rPr>
              <a:t>).</a:t>
            </a:r>
          </a:p>
          <a:p>
            <a:pPr marL="176213" indent="-176213">
              <a:buNone/>
            </a:pPr>
            <a:endParaRPr lang="de-CH" sz="800" dirty="0"/>
          </a:p>
          <a:p>
            <a:pPr marL="176213" indent="-176213">
              <a:buNone/>
            </a:pPr>
            <a:r>
              <a:rPr lang="de-DE" sz="800" dirty="0" err="1"/>
              <a:t>Rolshoven</a:t>
            </a:r>
            <a:r>
              <a:rPr lang="de-DE" sz="800" dirty="0"/>
              <a:t>, J. (2012). Zwischen den Dingen: der Raum. Das dynamische Raumverständnis der empirischen Kulturwissenschaft. In: Schweizerisches Archiv für Volkskunde (108), H. 2, S. 156–169. </a:t>
            </a:r>
            <a:endParaRPr lang="de-CH" sz="800" dirty="0"/>
          </a:p>
          <a:p>
            <a:pPr marL="176213" indent="-176213">
              <a:buNone/>
            </a:pPr>
            <a:endParaRPr lang="de-CH" sz="800" dirty="0"/>
          </a:p>
          <a:p>
            <a:pPr marL="176213" indent="-176213">
              <a:buNone/>
            </a:pPr>
            <a:r>
              <a:rPr lang="de-CH" sz="800" dirty="0"/>
              <a:t>Schubert, Herbert (2015). Lokale Governance – Einführung in das Konzept. In Knabe, Judith; van </a:t>
            </a:r>
            <a:r>
              <a:rPr lang="de-CH" sz="800" dirty="0" err="1"/>
              <a:t>Rießen</a:t>
            </a:r>
            <a:r>
              <a:rPr lang="de-CH" sz="800" dirty="0"/>
              <a:t>, Anne &amp; </a:t>
            </a:r>
            <a:r>
              <a:rPr lang="de-CH" sz="800" dirty="0" err="1"/>
              <a:t>Blandow</a:t>
            </a:r>
            <a:r>
              <a:rPr lang="de-CH" sz="800" dirty="0"/>
              <a:t>, Rolf. Städtische Quartier gestalten. Kommunale Herausforderungen und Chancen im transformierten Wohlfahrtstaat (S. 113-129). Bielefeld: </a:t>
            </a:r>
            <a:r>
              <a:rPr lang="de-CH" sz="800" dirty="0" err="1"/>
              <a:t>transcript</a:t>
            </a:r>
            <a:r>
              <a:rPr lang="de-CH" sz="800" dirty="0"/>
              <a:t>, Urban Studies.</a:t>
            </a:r>
          </a:p>
          <a:p>
            <a:pPr marL="176213" indent="-176213">
              <a:buNone/>
            </a:pPr>
            <a:endParaRPr lang="de-CH" sz="800" dirty="0"/>
          </a:p>
          <a:p>
            <a:pPr marL="176213" indent="-176213">
              <a:buNone/>
            </a:pPr>
            <a:r>
              <a:rPr lang="de-CH" sz="800" dirty="0"/>
              <a:t>Schubert, Herbert (Hrsg.) (2018). Integrierte Sozialplanung für die Versorgung im Alter. Grundlagen, Bausteine, Praxisbeispiele. Wiesbaden: Springer VS.</a:t>
            </a:r>
          </a:p>
          <a:p>
            <a:pPr marL="176213" indent="-176213">
              <a:buNone/>
            </a:pPr>
            <a:endParaRPr lang="de-CH" sz="800" dirty="0"/>
          </a:p>
          <a:p>
            <a:pPr marL="176213" indent="-176213">
              <a:buNone/>
            </a:pPr>
            <a:r>
              <a:rPr lang="de-CH" sz="800" dirty="0"/>
              <a:t>Stremlow, Jürgen; Da Rui, Gena; Müller, Marianne; Riedweg, Werner; Schnyder, Albert (2018). Gestaltung kommunaler Alterspolitik in der Schweiz. Luzern: </a:t>
            </a:r>
            <a:r>
              <a:rPr lang="de-CH" sz="800" dirty="0" err="1"/>
              <a:t>Interact</a:t>
            </a:r>
            <a:r>
              <a:rPr lang="de-CH" sz="800" dirty="0"/>
              <a:t>. </a:t>
            </a:r>
            <a:r>
              <a:rPr lang="en-US" sz="800" dirty="0"/>
              <a:t>(</a:t>
            </a:r>
            <a:r>
              <a:rPr lang="en-US" sz="800" u="sng" dirty="0">
                <a:hlinkClick r:id="rId6" action="ppaction://hlinkfile"/>
              </a:rPr>
              <a:t>file:///C:/Users/HP/Downloads/PDF%20Publikation%20IHAlterspolitik300818Leseprobe%20(1).pdf</a:t>
            </a:r>
            <a:r>
              <a:rPr lang="en-US" sz="800" dirty="0">
                <a:hlinkClick r:id="rId6" action="ppaction://hlinkfile"/>
              </a:rPr>
              <a:t>)</a:t>
            </a:r>
            <a:r>
              <a:rPr lang="en-US" sz="800" dirty="0"/>
              <a:t>.</a:t>
            </a:r>
          </a:p>
          <a:p>
            <a:pPr marL="176213" indent="-176213">
              <a:buNone/>
            </a:pPr>
            <a:endParaRPr lang="en-US" sz="800" dirty="0"/>
          </a:p>
          <a:p>
            <a:pPr marL="176213" indent="-176213">
              <a:buNone/>
            </a:pPr>
            <a:r>
              <a:rPr lang="de-CH" sz="800" dirty="0"/>
              <a:t>Tabatt-Hirschfeldt, Andrea (2015). </a:t>
            </a:r>
            <a:r>
              <a:rPr lang="de-DE" sz="800" dirty="0"/>
              <a:t>Den Wohlfahrtsmix steuern? Impulse zur Weiterentwicklung von Public-Management und Sozialmanagement aus empirischer Perspektive. Oldenburg: </a:t>
            </a:r>
            <a:r>
              <a:rPr lang="de-DE" sz="800" dirty="0" err="1"/>
              <a:t>pfv</a:t>
            </a:r>
            <a:r>
              <a:rPr lang="de-DE" sz="800" dirty="0"/>
              <a:t>.</a:t>
            </a:r>
          </a:p>
          <a:p>
            <a:pPr marL="176213" indent="-176213">
              <a:buNone/>
            </a:pPr>
            <a:endParaRPr lang="de-CH" sz="800" dirty="0"/>
          </a:p>
          <a:p>
            <a:pPr marL="176213" indent="-176213">
              <a:buNone/>
            </a:pPr>
            <a:endParaRPr lang="de-CH" sz="80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0"/>
            <p:custDataLst>
              <p:tags r:id="rId1"/>
            </p:custDataLst>
          </p:nvPr>
        </p:nvSpPr>
        <p:spPr>
          <a:noFill/>
        </p:spPr>
        <p:txBody>
          <a:bodyPr/>
          <a:lstStyle>
            <a:lvl1pPr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None/>
            </a:pPr>
            <a:fld id="{4B7394D6-FF50-4FF3-ADC2-F066BE804BA6}" type="slidenum">
              <a:rPr lang="de-CH" altLang="de-DE" sz="700" smtClean="0"/>
              <a:pPr eaLnBrk="1" hangingPunct="1">
                <a:buFontTx/>
                <a:buNone/>
              </a:pPr>
              <a:t>10</a:t>
            </a:fld>
            <a:r>
              <a:rPr lang="de-CH" altLang="de-DE" sz="700" dirty="0"/>
              <a:t>, </a:t>
            </a:r>
            <a:fld id="{41C951B6-2D97-47B4-9FD1-479B7351DAF8}" type="datetime1">
              <a:rPr lang="de-CH" altLang="de-DE" sz="700" smtClean="0"/>
              <a:pPr eaLnBrk="1" hangingPunct="1">
                <a:buFontTx/>
                <a:buNone/>
              </a:pPr>
              <a:t>15.11.2021</a:t>
            </a:fld>
            <a:endParaRPr lang="de-CH" altLang="de-DE" sz="7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BD84B97-3659-425B-AB10-DD62FF05307C}"/>
              </a:ext>
            </a:extLst>
          </p:cNvPr>
          <p:cNvSpPr txBox="1">
            <a:spLocks/>
          </p:cNvSpPr>
          <p:nvPr/>
        </p:nvSpPr>
        <p:spPr bwMode="auto">
          <a:xfrm>
            <a:off x="647700" y="404664"/>
            <a:ext cx="81692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de-CH" altLang="de-DE" sz="2400" kern="0" dirty="0"/>
              <a:t>Literatur</a:t>
            </a:r>
          </a:p>
        </p:txBody>
      </p:sp>
    </p:spTree>
    <p:extLst>
      <p:ext uri="{BB962C8B-B14F-4D97-AF65-F5344CB8AC3E}">
        <p14:creationId xmlns:p14="http://schemas.microsoft.com/office/powerpoint/2010/main" val="2919092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sz="2000" dirty="0"/>
              <a:t>Herausforderungen auf vier Gestaltungsdimensionen</a:t>
            </a:r>
            <a:br>
              <a:rPr lang="de-CH" altLang="de-DE" sz="2000" dirty="0"/>
            </a:br>
            <a:endParaRPr lang="de-CH" altLang="de-DE" sz="200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0"/>
            <p:custDataLst>
              <p:tags r:id="rId1"/>
            </p:custDataLst>
          </p:nvPr>
        </p:nvSpPr>
        <p:spPr>
          <a:noFill/>
        </p:spPr>
        <p:txBody>
          <a:bodyPr/>
          <a:lstStyle>
            <a:lvl1pPr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None/>
            </a:pPr>
            <a:fld id="{4B7394D6-FF50-4FF3-ADC2-F066BE804BA6}" type="slidenum">
              <a:rPr lang="de-CH" altLang="de-DE" sz="700" smtClean="0"/>
              <a:pPr eaLnBrk="1" hangingPunct="1">
                <a:buFontTx/>
                <a:buNone/>
              </a:pPr>
              <a:t>2</a:t>
            </a:fld>
            <a:r>
              <a:rPr lang="de-CH" altLang="de-DE" sz="700" dirty="0"/>
              <a:t>, </a:t>
            </a:r>
            <a:fld id="{41C951B6-2D97-47B4-9FD1-479B7351DAF8}" type="datetime1">
              <a:rPr lang="de-CH" altLang="de-DE" sz="700" smtClean="0"/>
              <a:pPr eaLnBrk="1" hangingPunct="1">
                <a:buFontTx/>
                <a:buNone/>
              </a:pPr>
              <a:t>15.11.2021</a:t>
            </a:fld>
            <a:endParaRPr lang="de-CH" altLang="de-DE" sz="700" dirty="0"/>
          </a:p>
        </p:txBody>
      </p:sp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2083786279"/>
              </p:ext>
            </p:extLst>
          </p:nvPr>
        </p:nvGraphicFramePr>
        <p:xfrm>
          <a:off x="683568" y="1412776"/>
          <a:ext cx="784887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05055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308" y="764704"/>
            <a:ext cx="8497188" cy="547809"/>
          </a:xfrm>
        </p:spPr>
        <p:txBody>
          <a:bodyPr/>
          <a:lstStyle/>
          <a:p>
            <a:r>
              <a:rPr lang="de-CH" sz="2000" dirty="0"/>
              <a:t>Neuere Konzepte, Herausforderungen und Ansprüche</a:t>
            </a:r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804666"/>
              </p:ext>
            </p:extLst>
          </p:nvPr>
        </p:nvGraphicFramePr>
        <p:xfrm>
          <a:off x="571752" y="1335225"/>
          <a:ext cx="8280920" cy="4798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754">
                  <a:extLst>
                    <a:ext uri="{9D8B030D-6E8A-4147-A177-3AD203B41FA5}">
                      <a16:colId xmlns:a16="http://schemas.microsoft.com/office/drawing/2014/main" val="1994817972"/>
                    </a:ext>
                  </a:extLst>
                </a:gridCol>
                <a:gridCol w="2762274">
                  <a:extLst>
                    <a:ext uri="{9D8B030D-6E8A-4147-A177-3AD203B41FA5}">
                      <a16:colId xmlns:a16="http://schemas.microsoft.com/office/drawing/2014/main" val="3465929020"/>
                    </a:ext>
                  </a:extLst>
                </a:gridCol>
                <a:gridCol w="3255892">
                  <a:extLst>
                    <a:ext uri="{9D8B030D-6E8A-4147-A177-3AD203B41FA5}">
                      <a16:colId xmlns:a16="http://schemas.microsoft.com/office/drawing/2014/main" val="1177373679"/>
                    </a:ext>
                  </a:extLst>
                </a:gridCol>
              </a:tblGrid>
              <a:tr h="331988">
                <a:tc>
                  <a:txBody>
                    <a:bodyPr/>
                    <a:lstStyle/>
                    <a:p>
                      <a:r>
                        <a:rPr lang="de-CH" sz="1400" dirty="0"/>
                        <a:t>Konzept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baseline="0" dirty="0"/>
                        <a:t>Ansätze / Erkenntnisse</a:t>
                      </a:r>
                      <a:endParaRPr lang="de-CH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/>
                        <a:t>Herausforderung / Anspruch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697258"/>
                  </a:ext>
                </a:extLst>
              </a:tr>
              <a:tr h="2769899">
                <a:tc>
                  <a:txBody>
                    <a:bodyPr/>
                    <a:lstStyle/>
                    <a:p>
                      <a:r>
                        <a:rPr lang="de-CH" sz="1400" b="1" dirty="0"/>
                        <a:t>Public Management</a:t>
                      </a:r>
                      <a:endParaRPr lang="de-CH" sz="1400" b="1" baseline="0" dirty="0"/>
                    </a:p>
                    <a:p>
                      <a:endParaRPr lang="de-CH" sz="1400" b="1" baseline="0" dirty="0"/>
                    </a:p>
                    <a:p>
                      <a:r>
                        <a:rPr lang="de-CH" sz="1400" baseline="0" dirty="0"/>
                        <a:t>Paradigmenwechsel in staatlicher Steuerung:</a:t>
                      </a:r>
                      <a:br>
                        <a:rPr lang="de-CH" sz="1400" baseline="0" dirty="0"/>
                      </a:br>
                      <a:r>
                        <a:rPr lang="de-CH" sz="1400" baseline="0" dirty="0"/>
                        <a:t>Public Administration </a:t>
                      </a:r>
                      <a:r>
                        <a:rPr lang="de-CH" sz="1400" b="1" dirty="0">
                          <a:cs typeface="Calibri" panose="020F0502020204030204" pitchFamily="34" charset="0"/>
                        </a:rPr>
                        <a:t>→ </a:t>
                      </a:r>
                      <a:r>
                        <a:rPr lang="de-CH" sz="1400" baseline="0" dirty="0">
                          <a:sym typeface="Wingdings" panose="05000000000000000000" pitchFamily="2" charset="2"/>
                        </a:rPr>
                        <a:t> New Public Management </a:t>
                      </a:r>
                      <a:r>
                        <a:rPr lang="de-CH" sz="1400" b="1" dirty="0">
                          <a:cs typeface="Calibri" panose="020F0502020204030204" pitchFamily="34" charset="0"/>
                        </a:rPr>
                        <a:t>→ </a:t>
                      </a:r>
                      <a:r>
                        <a:rPr lang="de-CH" sz="1400" baseline="0" dirty="0">
                          <a:sym typeface="Wingdings" panose="05000000000000000000" pitchFamily="2" charset="2"/>
                        </a:rPr>
                        <a:t>New Public </a:t>
                      </a:r>
                      <a:r>
                        <a:rPr lang="de-CH" sz="1400" baseline="0" dirty="0" err="1">
                          <a:sym typeface="Wingdings" panose="05000000000000000000" pitchFamily="2" charset="2"/>
                        </a:rPr>
                        <a:t>Governance</a:t>
                      </a:r>
                      <a:endParaRPr lang="de-CH" sz="14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4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400" baseline="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b="1" dirty="0">
                          <a:ea typeface="Times New Roman" charset="0"/>
                          <a:cs typeface="Times New Roman" charset="0"/>
                        </a:rPr>
                        <a:t>Wandel des Staatsverständnisses</a:t>
                      </a:r>
                      <a:br>
                        <a:rPr lang="de-CH" sz="1400" b="1" dirty="0">
                          <a:ea typeface="Times New Roman" charset="0"/>
                          <a:cs typeface="Times New Roman" charset="0"/>
                        </a:rPr>
                      </a:br>
                      <a:r>
                        <a:rPr lang="de-CH" sz="1400" dirty="0">
                          <a:ea typeface="Times New Roman" charset="0"/>
                          <a:cs typeface="Times New Roman" charset="0"/>
                        </a:rPr>
                        <a:t>vom</a:t>
                      </a: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 Ordnungsstaat zum Dienstleistungsstaat zum </a:t>
                      </a:r>
                      <a:r>
                        <a:rPr lang="de-CH" sz="1400" baseline="0" dirty="0" err="1">
                          <a:ea typeface="Times New Roman" charset="0"/>
                          <a:cs typeface="Times New Roman" charset="0"/>
                        </a:rPr>
                        <a:t>Bürger:innen-Staat</a:t>
                      </a:r>
                      <a:endParaRPr lang="de-CH" sz="1400" baseline="0" dirty="0">
                        <a:ea typeface="Times New Roman" charset="0"/>
                        <a:cs typeface="Times New Roman" charset="0"/>
                      </a:endParaRPr>
                    </a:p>
                    <a:p>
                      <a:pPr marL="176213" indent="-176213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e-CH" sz="1400" b="1" dirty="0">
                          <a:ea typeface="Times New Roman" charset="0"/>
                          <a:cs typeface="Times New Roman" charset="0"/>
                        </a:rPr>
                        <a:t>Ziel-Verschiebung </a:t>
                      </a:r>
                      <a:r>
                        <a:rPr lang="de-CH" sz="1400" dirty="0">
                          <a:ea typeface="Times New Roman" charset="0"/>
                          <a:cs typeface="Times New Roman" charset="0"/>
                        </a:rPr>
                        <a:t>Rechtsstaatlichkeit</a:t>
                      </a: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de-CH" sz="1400" b="1" dirty="0">
                          <a:cs typeface="Calibri" panose="020F0502020204030204" pitchFamily="34" charset="0"/>
                        </a:rPr>
                        <a:t>→ </a:t>
                      </a:r>
                      <a:r>
                        <a:rPr lang="de-CH" sz="1400" baseline="0" dirty="0">
                          <a:ea typeface="Times New Roman" charset="0"/>
                          <a:cs typeface="Times New Roman" charset="0"/>
                          <a:sym typeface="Wingdings" panose="05000000000000000000" pitchFamily="2" charset="2"/>
                        </a:rPr>
                        <a:t> Wettbewerbsfähigkeit </a:t>
                      </a:r>
                      <a:r>
                        <a:rPr lang="de-CH" sz="1400" b="1" dirty="0">
                          <a:cs typeface="Calibri" panose="020F0502020204030204" pitchFamily="34" charset="0"/>
                        </a:rPr>
                        <a:t>→ </a:t>
                      </a:r>
                      <a:r>
                        <a:rPr lang="de-CH" sz="1400" baseline="0" dirty="0">
                          <a:ea typeface="Times New Roman" charset="0"/>
                          <a:cs typeface="Times New Roman" charset="0"/>
                          <a:sym typeface="Wingdings" panose="05000000000000000000" pitchFamily="2" charset="2"/>
                        </a:rPr>
                        <a:t> sozialer Zusammenhalt und Partizipation</a:t>
                      </a:r>
                      <a:endParaRPr lang="de-CH" sz="1400" dirty="0"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altLang="de-DE" sz="1400" dirty="0"/>
                        <a:t>stärkere Orientierung der staatlichen Gestaltung an</a:t>
                      </a:r>
                      <a:br>
                        <a:rPr lang="de-CH" altLang="de-DE" sz="1400" dirty="0"/>
                      </a:br>
                      <a:r>
                        <a:rPr lang="de-CH" altLang="de-DE" sz="1400" b="1" dirty="0"/>
                        <a:t>New Public </a:t>
                      </a:r>
                      <a:r>
                        <a:rPr lang="de-CH" altLang="de-DE" sz="1400" b="1" dirty="0" err="1"/>
                        <a:t>Governance</a:t>
                      </a:r>
                      <a:endParaRPr lang="de-CH" altLang="de-DE" sz="1400" b="1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de-CH" altLang="de-DE" sz="1400" b="1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sz="1400" b="1" dirty="0">
                          <a:cs typeface="Calibri" panose="020F0502020204030204" pitchFamily="34" charset="0"/>
                        </a:rPr>
                        <a:t>Veränderung des Selbst-verständnisses: </a:t>
                      </a:r>
                      <a:r>
                        <a:rPr lang="de-CH" altLang="de-DE" sz="1400" dirty="0"/>
                        <a:t>Staat als </a:t>
                      </a:r>
                      <a:r>
                        <a:rPr lang="de-CH" altLang="de-DE" sz="1400" dirty="0" err="1"/>
                        <a:t>Moderator:in</a:t>
                      </a:r>
                      <a:r>
                        <a:rPr lang="de-CH" altLang="de-DE" sz="1400" dirty="0"/>
                        <a:t>, Verhandler, </a:t>
                      </a:r>
                      <a:r>
                        <a:rPr lang="de-CH" altLang="de-DE" sz="1400" dirty="0" err="1"/>
                        <a:t>Netzwerker:in</a:t>
                      </a:r>
                      <a:endParaRPr lang="de-CH" altLang="de-DE" sz="1400" dirty="0"/>
                    </a:p>
                    <a:p>
                      <a:pPr marL="0" indent="0">
                        <a:buFont typeface="Times New Roman" panose="02020603050405020304" pitchFamily="18" charset="0"/>
                        <a:buNone/>
                      </a:pPr>
                      <a:endParaRPr lang="de-CH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491525"/>
                  </a:ext>
                </a:extLst>
              </a:tr>
              <a:tr h="1696595">
                <a:tc>
                  <a:txBody>
                    <a:bodyPr/>
                    <a:lstStyle/>
                    <a:p>
                      <a:r>
                        <a:rPr lang="de-CH" sz="1300" b="1" dirty="0"/>
                        <a:t>Netzwerkperspektive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dirty="0">
                          <a:ea typeface="Times New Roman" charset="0"/>
                          <a:cs typeface="Times New Roman" charset="0"/>
                        </a:rPr>
                        <a:t>Alterspolitik als</a:t>
                      </a:r>
                      <a:br>
                        <a:rPr lang="de-CH" sz="1400" dirty="0">
                          <a:ea typeface="Times New Roman" charset="0"/>
                          <a:cs typeface="Times New Roman" charset="0"/>
                        </a:rPr>
                      </a:br>
                      <a:r>
                        <a:rPr lang="de-CH" sz="1400" b="1" baseline="0" dirty="0">
                          <a:ea typeface="Times New Roman" charset="0"/>
                          <a:cs typeface="Times New Roman" charset="0"/>
                        </a:rPr>
                        <a:t>vertikale</a:t>
                      </a:r>
                      <a:r>
                        <a:rPr lang="de-CH" sz="1400" dirty="0">
                          <a:ea typeface="Times New Roman" charset="0"/>
                          <a:cs typeface="Times New Roman" charset="0"/>
                        </a:rPr>
                        <a:t> (Politikebenen) und</a:t>
                      </a: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de-CH" sz="1400" b="1" baseline="0" dirty="0">
                          <a:ea typeface="Times New Roman" charset="0"/>
                          <a:cs typeface="Times New Roman" charset="0"/>
                        </a:rPr>
                        <a:t>horizontale</a:t>
                      </a:r>
                      <a:r>
                        <a:rPr lang="de-CH" sz="1400" dirty="0">
                          <a:ea typeface="Times New Roman" charset="0"/>
                          <a:cs typeface="Times New Roman" charset="0"/>
                        </a:rPr>
                        <a:t> (Verwaltungsressorts</a:t>
                      </a: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) </a:t>
                      </a:r>
                      <a:r>
                        <a:rPr lang="de-CH" sz="1400" b="1" dirty="0">
                          <a:ea typeface="Times New Roman" charset="0"/>
                          <a:cs typeface="Times New Roman" charset="0"/>
                        </a:rPr>
                        <a:t>Querschnittsaufgabe</a:t>
                      </a:r>
                      <a:endParaRPr lang="de-CH" altLang="de-DE" sz="14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de-CH" sz="1400" b="0" i="0" dirty="0">
                          <a:ea typeface="Times New Roman" charset="0"/>
                          <a:cs typeface="Times New Roman" charset="0"/>
                        </a:rPr>
                        <a:t>Verwaltung: </a:t>
                      </a:r>
                      <a:r>
                        <a:rPr lang="de-CH" sz="1400" b="1" i="0" dirty="0">
                          <a:ea typeface="Times New Roman" charset="0"/>
                          <a:cs typeface="Times New Roman" charset="0"/>
                        </a:rPr>
                        <a:t>Ressort übergreifende Gremien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de-CH" sz="1400" b="1" i="0" dirty="0">
                          <a:ea typeface="Times New Roman" charset="0"/>
                          <a:cs typeface="Times New Roman" charset="0"/>
                        </a:rPr>
                        <a:t>Kooperation</a:t>
                      </a:r>
                      <a:r>
                        <a:rPr lang="de-CH" sz="1400" dirty="0">
                          <a:ea typeface="Times New Roman" charset="0"/>
                          <a:cs typeface="Times New Roman" charset="0"/>
                        </a:rPr>
                        <a:t> mit allen relevanten Anspruchsgruppen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sz="1400" b="1" dirty="0">
                          <a:ea typeface="Times New Roman" charset="0"/>
                          <a:cs typeface="Times New Roman" charset="0"/>
                        </a:rPr>
                        <a:t>Einbezug der älteren Generation</a:t>
                      </a:r>
                      <a:endParaRPr lang="de-CH" altLang="de-DE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253054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D1085-9F37-4A62-97B9-0FBA7BE1D3FF}" type="slidenum">
              <a:rPr lang="de-CH" smtClean="0"/>
              <a:pPr>
                <a:defRPr/>
              </a:pPr>
              <a:t>3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  <p:sp>
        <p:nvSpPr>
          <p:cNvPr id="6" name="Rechteck 5"/>
          <p:cNvSpPr/>
          <p:nvPr/>
        </p:nvSpPr>
        <p:spPr>
          <a:xfrm>
            <a:off x="0" y="-6780"/>
            <a:ext cx="7452320" cy="54780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Gestaltungsdimension </a:t>
            </a: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Alterspolitik</a:t>
            </a:r>
          </a:p>
        </p:txBody>
      </p:sp>
      <p:sp>
        <p:nvSpPr>
          <p:cNvPr id="9" name="Textfeld 5">
            <a:extLst>
              <a:ext uri="{FF2B5EF4-FFF2-40B4-BE49-F238E27FC236}">
                <a16:creationId xmlns:a16="http://schemas.microsoft.com/office/drawing/2014/main" id="{F87B8E37-409A-491A-92B3-3D6A140A7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752" y="5579709"/>
            <a:ext cx="219610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sz="1000" dirty="0"/>
              <a:t>Quelle: Bundesministerium für Familien, Senioren, Frauen und Jugend 2016 (7. Altenbericht)</a:t>
            </a:r>
            <a:endParaRPr lang="de-CH" altLang="de-DE" sz="1000" dirty="0"/>
          </a:p>
        </p:txBody>
      </p:sp>
      <p:sp>
        <p:nvSpPr>
          <p:cNvPr id="10" name="Textfeld 5">
            <a:extLst>
              <a:ext uri="{FF2B5EF4-FFF2-40B4-BE49-F238E27FC236}">
                <a16:creationId xmlns:a16="http://schemas.microsoft.com/office/drawing/2014/main" id="{F87B8E37-409A-491A-92B3-3D6A140A7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583" y="3573016"/>
            <a:ext cx="2078472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sz="1000" dirty="0"/>
              <a:t>Quellen:</a:t>
            </a:r>
            <a:br>
              <a:rPr lang="de-DE" sz="1000" dirty="0"/>
            </a:br>
            <a:r>
              <a:rPr lang="de-DE" sz="1000" dirty="0"/>
              <a:t>Tabatt-Hirschfeldt 2015; Schubert 2015;</a:t>
            </a:r>
          </a:p>
          <a:p>
            <a:pPr eaLnBrk="1" hangingPunct="1">
              <a:buFontTx/>
              <a:buNone/>
            </a:pPr>
            <a:r>
              <a:rPr lang="de-DE" sz="1000" dirty="0"/>
              <a:t>Hablützel 2011;</a:t>
            </a:r>
            <a:br>
              <a:rPr lang="de-DE" sz="1000" dirty="0"/>
            </a:br>
            <a:r>
              <a:rPr lang="de-DE" sz="1000" dirty="0"/>
              <a:t>Osborne 2010;</a:t>
            </a:r>
            <a:endParaRPr lang="de-CH" altLang="de-DE" sz="1000" dirty="0"/>
          </a:p>
        </p:txBody>
      </p:sp>
    </p:spTree>
    <p:extLst>
      <p:ext uri="{BB962C8B-B14F-4D97-AF65-F5344CB8AC3E}">
        <p14:creationId xmlns:p14="http://schemas.microsoft.com/office/powerpoint/2010/main" val="12195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308" y="764704"/>
            <a:ext cx="8497188" cy="547809"/>
          </a:xfrm>
        </p:spPr>
        <p:txBody>
          <a:bodyPr/>
          <a:lstStyle/>
          <a:p>
            <a:r>
              <a:rPr lang="de-CH" sz="2000" dirty="0"/>
              <a:t>Neuere Konzepte, Herausforderungen und Ansprüche</a:t>
            </a:r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9424065"/>
              </p:ext>
            </p:extLst>
          </p:nvPr>
        </p:nvGraphicFramePr>
        <p:xfrm>
          <a:off x="571752" y="1335225"/>
          <a:ext cx="8280920" cy="4050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754">
                  <a:extLst>
                    <a:ext uri="{9D8B030D-6E8A-4147-A177-3AD203B41FA5}">
                      <a16:colId xmlns:a16="http://schemas.microsoft.com/office/drawing/2014/main" val="1994817972"/>
                    </a:ext>
                  </a:extLst>
                </a:gridCol>
                <a:gridCol w="2889622">
                  <a:extLst>
                    <a:ext uri="{9D8B030D-6E8A-4147-A177-3AD203B41FA5}">
                      <a16:colId xmlns:a16="http://schemas.microsoft.com/office/drawing/2014/main" val="3465929020"/>
                    </a:ext>
                  </a:extLst>
                </a:gridCol>
                <a:gridCol w="3128544">
                  <a:extLst>
                    <a:ext uri="{9D8B030D-6E8A-4147-A177-3AD203B41FA5}">
                      <a16:colId xmlns:a16="http://schemas.microsoft.com/office/drawing/2014/main" val="1177373679"/>
                    </a:ext>
                  </a:extLst>
                </a:gridCol>
              </a:tblGrid>
              <a:tr h="331988">
                <a:tc>
                  <a:txBody>
                    <a:bodyPr/>
                    <a:lstStyle/>
                    <a:p>
                      <a:r>
                        <a:rPr lang="de-CH" sz="1400" dirty="0"/>
                        <a:t>Konzept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baseline="0" dirty="0"/>
                        <a:t>Ansätze / Erkenntnisse</a:t>
                      </a:r>
                      <a:endParaRPr lang="de-CH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/>
                        <a:t>Herausforderung / Anspruch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697258"/>
                  </a:ext>
                </a:extLst>
              </a:tr>
              <a:tr h="2919316">
                <a:tc>
                  <a:txBody>
                    <a:bodyPr/>
                    <a:lstStyle/>
                    <a:p>
                      <a:r>
                        <a:rPr lang="de-CH" sz="1400" b="1" dirty="0"/>
                        <a:t>Innovations-</a:t>
                      </a:r>
                      <a:r>
                        <a:rPr lang="de-CH" sz="1400" b="1" dirty="0" err="1"/>
                        <a:t>promotoren</a:t>
                      </a:r>
                      <a:br>
                        <a:rPr lang="de-CH" sz="1400" b="1" dirty="0"/>
                      </a:br>
                      <a:endParaRPr lang="de-CH" sz="14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b="1" dirty="0">
                          <a:ea typeface="Times New Roman" charset="0"/>
                          <a:cs typeface="Times New Roman" charset="0"/>
                        </a:rPr>
                        <a:t>initiative Schlüssel-personen </a:t>
                      </a:r>
                      <a:r>
                        <a:rPr lang="de-CH" sz="1400" dirty="0">
                          <a:ea typeface="Times New Roman" charset="0"/>
                          <a:cs typeface="Times New Roman" charset="0"/>
                        </a:rPr>
                        <a:t>in Politik &amp; Verwaltung, bei Leistungs-</a:t>
                      </a:r>
                      <a:r>
                        <a:rPr lang="de-CH" sz="1400" dirty="0" err="1">
                          <a:ea typeface="Times New Roman" charset="0"/>
                          <a:cs typeface="Times New Roman" charset="0"/>
                        </a:rPr>
                        <a:t>erbringern</a:t>
                      </a:r>
                      <a:r>
                        <a:rPr lang="de-CH" sz="1400" dirty="0">
                          <a:ea typeface="Times New Roman" charset="0"/>
                          <a:cs typeface="Times New Roman" charset="0"/>
                        </a:rPr>
                        <a:t>, in der </a:t>
                      </a:r>
                      <a:r>
                        <a:rPr lang="de-CH" sz="1400" dirty="0" err="1">
                          <a:ea typeface="Times New Roman" charset="0"/>
                          <a:cs typeface="Times New Roman" charset="0"/>
                        </a:rPr>
                        <a:t>Bevöl-kerung</a:t>
                      </a:r>
                      <a:endParaRPr lang="de-CH" sz="1400" dirty="0">
                        <a:ea typeface="Times New Roman" charset="0"/>
                        <a:cs typeface="Times New Roman" charset="0"/>
                      </a:endParaRP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endParaRPr lang="de-CH" sz="1400" dirty="0">
                        <a:ea typeface="Times New Roman" charset="0"/>
                        <a:cs typeface="Times New Roman" charset="0"/>
                      </a:endParaRP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b="1" dirty="0">
                          <a:ea typeface="Times New Roman" charset="0"/>
                          <a:cs typeface="Times New Roman" charset="0"/>
                        </a:rPr>
                        <a:t>Kooperationen, </a:t>
                      </a:r>
                      <a:r>
                        <a:rPr lang="de-CH" sz="1400" b="0" dirty="0">
                          <a:ea typeface="Times New Roman" charset="0"/>
                          <a:cs typeface="Times New Roman" charset="0"/>
                        </a:rPr>
                        <a:t>z.B.</a:t>
                      </a:r>
                      <a:br>
                        <a:rPr lang="de-CH" sz="1400" b="0" dirty="0">
                          <a:ea typeface="Times New Roman" charset="0"/>
                          <a:cs typeface="Times New Roman" charset="0"/>
                        </a:rPr>
                      </a:b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interdepartementale Zusammenarbeit in der Verwaltung, Förderung externer thematischer Netzwerke</a:t>
                      </a: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endParaRPr lang="de-CH" sz="1400" baseline="0" dirty="0">
                        <a:ea typeface="Times New Roman" charset="0"/>
                        <a:cs typeface="Times New Roman" charset="0"/>
                      </a:endParaRP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Einbezug </a:t>
                      </a:r>
                      <a:r>
                        <a:rPr lang="de-CH" sz="1400" b="1" baseline="0" dirty="0">
                          <a:ea typeface="Times New Roman" charset="0"/>
                          <a:cs typeface="Times New Roman" charset="0"/>
                        </a:rPr>
                        <a:t>externer </a:t>
                      </a:r>
                      <a:r>
                        <a:rPr lang="de-CH" sz="1400" b="1" baseline="0" dirty="0" err="1">
                          <a:ea typeface="Times New Roman" charset="0"/>
                          <a:cs typeface="Times New Roman" charset="0"/>
                        </a:rPr>
                        <a:t>Exper-tise</a:t>
                      </a:r>
                      <a:r>
                        <a:rPr lang="de-CH" sz="1400" b="1" baseline="0" dirty="0"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bei der Entwicklung (neuartige Konzepte)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de-CH" sz="1400" baseline="0" dirty="0"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3050" indent="-273050">
                        <a:buFont typeface="Wingdings" panose="05000000000000000000" pitchFamily="2" charset="2"/>
                        <a:buChar char="v"/>
                        <a:tabLst/>
                      </a:pPr>
                      <a:r>
                        <a:rPr lang="de-CH" sz="1400" b="1" dirty="0">
                          <a:ea typeface="Times New Roman" charset="0"/>
                          <a:cs typeface="Times New Roman" charset="0"/>
                        </a:rPr>
                        <a:t>Sensibilisierung</a:t>
                      </a:r>
                      <a:r>
                        <a:rPr lang="de-CH" sz="1400" dirty="0">
                          <a:ea typeface="Times New Roman" charset="0"/>
                          <a:cs typeface="Times New Roman" charset="0"/>
                        </a:rPr>
                        <a:t> und fachliche Unterstützung </a:t>
                      </a: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der kommunalen </a:t>
                      </a:r>
                      <a:r>
                        <a:rPr lang="de-CH" sz="1400" baseline="0" dirty="0" err="1">
                          <a:ea typeface="Times New Roman" charset="0"/>
                          <a:cs typeface="Times New Roman" charset="0"/>
                        </a:rPr>
                        <a:t>Verant-wortungsträger:innen</a:t>
                      </a: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, den Innovationsbedarf zu erkennen</a:t>
                      </a:r>
                    </a:p>
                    <a:p>
                      <a:pPr marL="273050" indent="-273050">
                        <a:buFont typeface="Wingdings" panose="05000000000000000000" pitchFamily="2" charset="2"/>
                        <a:buChar char="v"/>
                        <a:tabLst/>
                      </a:pPr>
                      <a:endParaRPr lang="de-CH" sz="1400" baseline="0" dirty="0">
                        <a:ea typeface="Times New Roman" charset="0"/>
                        <a:cs typeface="Times New Roman" charset="0"/>
                      </a:endParaRPr>
                    </a:p>
                    <a:p>
                      <a:pPr marL="273050" indent="-273050">
                        <a:buFont typeface="Wingdings" panose="05000000000000000000" pitchFamily="2" charset="2"/>
                        <a:buChar char="v"/>
                        <a:tabLst/>
                      </a:pPr>
                      <a:r>
                        <a:rPr lang="de-CH" sz="1400" baseline="0" dirty="0">
                          <a:ea typeface="Times New Roman" charset="0"/>
                          <a:cs typeface="Times New Roman" charset="0"/>
                        </a:rPr>
                        <a:t>besondere Herausforderung für </a:t>
                      </a:r>
                      <a:r>
                        <a:rPr lang="de-CH" sz="1400" b="1" baseline="0" dirty="0">
                          <a:ea typeface="Times New Roman" charset="0"/>
                          <a:cs typeface="Times New Roman" charset="0"/>
                        </a:rPr>
                        <a:t>kleine bis mittelgrosse Gemeinden</a:t>
                      </a:r>
                    </a:p>
                    <a:p>
                      <a:pPr marL="273050" indent="-273050">
                        <a:buFont typeface="Wingdings" panose="05000000000000000000" pitchFamily="2" charset="2"/>
                        <a:buChar char="v"/>
                        <a:tabLst/>
                      </a:pPr>
                      <a:endParaRPr lang="de-CH" sz="1400" baseline="0" dirty="0">
                        <a:ea typeface="Times New Roman" charset="0"/>
                        <a:cs typeface="Times New Roman" charset="0"/>
                      </a:endParaRPr>
                    </a:p>
                    <a:p>
                      <a:pPr marL="273050" indent="-273050">
                        <a:buFont typeface="Wingdings" panose="05000000000000000000" pitchFamily="2" charset="2"/>
                        <a:buChar char="v"/>
                        <a:tabLst/>
                      </a:pPr>
                      <a:r>
                        <a:rPr lang="de-CH" sz="1400" b="1" baseline="0" dirty="0">
                          <a:ea typeface="Times New Roman" charset="0"/>
                          <a:cs typeface="Times New Roman" charset="0"/>
                        </a:rPr>
                        <a:t>Unterstützungs- und Förderrolle des Kantons</a:t>
                      </a:r>
                    </a:p>
                    <a:p>
                      <a:pPr marL="0" indent="0">
                        <a:buFont typeface="Times New Roman" panose="02020603050405020304" pitchFamily="18" charset="0"/>
                        <a:buNone/>
                      </a:pPr>
                      <a:endParaRPr lang="de-CH" sz="1400" baseline="0" dirty="0">
                        <a:ea typeface="Times New Roman" charset="0"/>
                        <a:cs typeface="Times New Roman" charset="0"/>
                      </a:endParaRPr>
                    </a:p>
                    <a:p>
                      <a:pPr marL="0" indent="0">
                        <a:buFont typeface="Times New Roman" panose="02020603050405020304" pitchFamily="18" charset="0"/>
                        <a:buNone/>
                      </a:pPr>
                      <a:endParaRPr lang="de-CH" sz="1400" dirty="0"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491525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D1085-9F37-4A62-97B9-0FBA7BE1D3FF}" type="slidenum">
              <a:rPr lang="de-CH" smtClean="0"/>
              <a:pPr>
                <a:defRPr/>
              </a:pPr>
              <a:t>4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  <p:sp>
        <p:nvSpPr>
          <p:cNvPr id="6" name="Rechteck 5"/>
          <p:cNvSpPr/>
          <p:nvPr/>
        </p:nvSpPr>
        <p:spPr>
          <a:xfrm>
            <a:off x="0" y="-6780"/>
            <a:ext cx="7452320" cy="54780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Gestaltungsdimension </a:t>
            </a: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Alterspolitik</a:t>
            </a:r>
          </a:p>
        </p:txBody>
      </p:sp>
      <p:sp>
        <p:nvSpPr>
          <p:cNvPr id="8" name="Textfeld 5">
            <a:extLst>
              <a:ext uri="{FF2B5EF4-FFF2-40B4-BE49-F238E27FC236}">
                <a16:creationId xmlns:a16="http://schemas.microsoft.com/office/drawing/2014/main" id="{8F80B11C-E335-4C51-9D4B-AAD21C4C6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996" y="5085184"/>
            <a:ext cx="203817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-"/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1000" dirty="0"/>
              <a:t>Quelle: Stremlow et al. 2018</a:t>
            </a:r>
            <a:endParaRPr lang="de-CH" altLang="de-DE" sz="1000" dirty="0"/>
          </a:p>
        </p:txBody>
      </p:sp>
    </p:spTree>
    <p:extLst>
      <p:ext uri="{BB962C8B-B14F-4D97-AF65-F5344CB8AC3E}">
        <p14:creationId xmlns:p14="http://schemas.microsoft.com/office/powerpoint/2010/main" val="673002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355892"/>
              </p:ext>
            </p:extLst>
          </p:nvPr>
        </p:nvGraphicFramePr>
        <p:xfrm>
          <a:off x="539308" y="1337016"/>
          <a:ext cx="8263120" cy="463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186">
                  <a:extLst>
                    <a:ext uri="{9D8B030D-6E8A-4147-A177-3AD203B41FA5}">
                      <a16:colId xmlns:a16="http://schemas.microsoft.com/office/drawing/2014/main" val="1994817972"/>
                    </a:ext>
                  </a:extLst>
                </a:gridCol>
                <a:gridCol w="2604610">
                  <a:extLst>
                    <a:ext uri="{9D8B030D-6E8A-4147-A177-3AD203B41FA5}">
                      <a16:colId xmlns:a16="http://schemas.microsoft.com/office/drawing/2014/main" val="3465929020"/>
                    </a:ext>
                  </a:extLst>
                </a:gridCol>
                <a:gridCol w="3294324">
                  <a:extLst>
                    <a:ext uri="{9D8B030D-6E8A-4147-A177-3AD203B41FA5}">
                      <a16:colId xmlns:a16="http://schemas.microsoft.com/office/drawing/2014/main" val="1253375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Konzept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Ansätze / Erkenntnisse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Herausforderung / Anspruch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69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1400" b="1" dirty="0" err="1"/>
                        <a:t>Fragilisierungs</a:t>
                      </a:r>
                      <a:r>
                        <a:rPr lang="de-CH" sz="1400" b="1" dirty="0"/>
                        <a:t>-prozess - Verlauf von Betreuungsphasen</a:t>
                      </a:r>
                      <a:endParaRPr lang="de-CH" sz="1400" dirty="0"/>
                    </a:p>
                    <a:p>
                      <a:endParaRPr lang="de-CH" sz="1400" dirty="0"/>
                    </a:p>
                    <a:p>
                      <a:endParaRPr lang="de-CH" sz="1400" dirty="0"/>
                    </a:p>
                    <a:p>
                      <a:endParaRPr lang="de-CH" sz="1400" dirty="0"/>
                    </a:p>
                    <a:p>
                      <a:endParaRPr lang="de-CH" sz="14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CH" sz="1400" dirty="0"/>
                        <a:t>Wandel des «</a:t>
                      </a:r>
                      <a:r>
                        <a:rPr lang="de-CH" sz="1400" dirty="0" err="1"/>
                        <a:t>Betreuungsmixes</a:t>
                      </a:r>
                      <a:r>
                        <a:rPr lang="de-CH" sz="1400" dirty="0"/>
                        <a:t>» im </a:t>
                      </a:r>
                      <a:r>
                        <a:rPr lang="de-CH" sz="1400" dirty="0" err="1"/>
                        <a:t>Fragilisierungsprozess</a:t>
                      </a:r>
                      <a:endParaRPr lang="de-CH" sz="1400" baseline="0" dirty="0"/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endParaRPr lang="de-CH" sz="1400" dirty="0"/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dirty="0"/>
                        <a:t>Berücksichtigung der Vielfalt der Betreuungs-situationen</a:t>
                      </a: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endParaRPr lang="de-CH" sz="1400" baseline="0" dirty="0"/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baseline="0" dirty="0"/>
                        <a:t>Gewährleistung der Koordination zwischen Leistungserbringenden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de-CH" sz="1400" baseline="0" dirty="0"/>
                    </a:p>
                    <a:p>
                      <a:pPr marL="0" indent="0">
                        <a:buFontTx/>
                        <a:buNone/>
                      </a:pPr>
                      <a:endParaRPr lang="de-CH" sz="1400" baseline="0" dirty="0"/>
                    </a:p>
                    <a:p>
                      <a:pPr marL="0" indent="0">
                        <a:buFontTx/>
                        <a:buNone/>
                      </a:pPr>
                      <a:endParaRPr lang="de-CH" sz="14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sz="1400" baseline="0" dirty="0"/>
                        <a:t>Fokus nicht nur auf Pflege, breiter Blick auf Betreuung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altLang="de-DE" sz="1400" dirty="0"/>
                        <a:t>Betreuungsmix gemäss den</a:t>
                      </a:r>
                      <a:r>
                        <a:rPr lang="de-CH" altLang="de-DE" sz="1400" baseline="0" dirty="0"/>
                        <a:t> </a:t>
                      </a:r>
                      <a:r>
                        <a:rPr lang="de-CH" altLang="de-DE" sz="1400" dirty="0"/>
                        <a:t>individuellen Bedürfnissen älterer Menschen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altLang="de-DE" sz="1400" dirty="0"/>
                        <a:t>Finanzierung der Betreuung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sz="1400" dirty="0"/>
                        <a:t>gezielte Unterstützung der </a:t>
                      </a:r>
                      <a:r>
                        <a:rPr lang="de-CH" sz="1400" baseline="0" dirty="0"/>
                        <a:t>betreuenden Angehörigen &amp; Freiwilligen (z.B. Entlastungs-angebote, Fachberatung)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sz="1400" baseline="0" dirty="0"/>
                        <a:t>soziokulturelle Animation in der unmittelbaren Lebenswelt, Rolle der «Quartier-Kümmerer»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de-CH" sz="1400" baseline="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de-CH" sz="1400" baseline="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491525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D1085-9F37-4A62-97B9-0FBA7BE1D3FF}" type="slidenum">
              <a:rPr lang="de-CH" smtClean="0"/>
              <a:pPr>
                <a:defRPr/>
              </a:pPr>
              <a:t>5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  <p:sp>
        <p:nvSpPr>
          <p:cNvPr id="8" name="Rechteck 7"/>
          <p:cNvSpPr/>
          <p:nvPr/>
        </p:nvSpPr>
        <p:spPr>
          <a:xfrm>
            <a:off x="0" y="-6780"/>
            <a:ext cx="7452320" cy="5478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Gestaltungsdimension </a:t>
            </a: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Lebenswelt der Zielgruppen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542420" y="5515004"/>
            <a:ext cx="2052092" cy="405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000" dirty="0"/>
              <a:t>Quelle: </a:t>
            </a:r>
            <a:r>
              <a:rPr lang="de-CH" sz="1000" dirty="0" err="1"/>
              <a:t>Knöpfel</a:t>
            </a:r>
            <a:r>
              <a:rPr lang="de-CH" sz="1000" dirty="0"/>
              <a:t> et al. 2018, S. 210 ff.</a:t>
            </a: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308" y="2440521"/>
            <a:ext cx="2330388" cy="2376264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D4B72367-B1D0-49DB-A205-B9DD6186D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764704"/>
            <a:ext cx="8497188" cy="547809"/>
          </a:xfrm>
        </p:spPr>
        <p:txBody>
          <a:bodyPr/>
          <a:lstStyle/>
          <a:p>
            <a:r>
              <a:rPr lang="de-CH" sz="2000" dirty="0"/>
              <a:t>Neuere Konzepte, Herausforderungen und Ansprüche</a:t>
            </a:r>
          </a:p>
        </p:txBody>
      </p:sp>
    </p:spTree>
    <p:extLst>
      <p:ext uri="{BB962C8B-B14F-4D97-AF65-F5344CB8AC3E}">
        <p14:creationId xmlns:p14="http://schemas.microsoft.com/office/powerpoint/2010/main" val="2591555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947274"/>
              </p:ext>
            </p:extLst>
          </p:nvPr>
        </p:nvGraphicFramePr>
        <p:xfrm>
          <a:off x="539552" y="1340768"/>
          <a:ext cx="8100764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199481797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3465929020"/>
                    </a:ext>
                  </a:extLst>
                </a:gridCol>
                <a:gridCol w="3924300">
                  <a:extLst>
                    <a:ext uri="{9D8B030D-6E8A-4147-A177-3AD203B41FA5}">
                      <a16:colId xmlns:a16="http://schemas.microsoft.com/office/drawing/2014/main" val="40799265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Konzept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baseline="0" dirty="0">
                          <a:solidFill>
                            <a:schemeClr val="tx1"/>
                          </a:solidFill>
                        </a:rPr>
                        <a:t>Ansätze</a:t>
                      </a:r>
                      <a:endParaRPr lang="de-CH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Herausforderung / Anspruch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697258"/>
                  </a:ext>
                </a:extLst>
              </a:tr>
              <a:tr h="1831841">
                <a:tc>
                  <a:txBody>
                    <a:bodyPr/>
                    <a:lstStyle/>
                    <a:p>
                      <a:r>
                        <a:rPr lang="de-CH" sz="1400" b="1" dirty="0"/>
                        <a:t>integrierte</a:t>
                      </a:r>
                      <a:r>
                        <a:rPr lang="de-CH" sz="1400" b="1" baseline="0" dirty="0"/>
                        <a:t> kooperative Sozialplanung</a:t>
                      </a:r>
                      <a:endParaRPr lang="de-CH" sz="1400" b="1" dirty="0"/>
                    </a:p>
                  </a:txBody>
                  <a:tcPr>
                    <a:solidFill>
                      <a:srgbClr val="FFE8D1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Ziel: ältere Menschen können möglichst lange selbständig wohnen und zu Hause alt werden</a:t>
                      </a: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endParaRPr lang="de-CH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Zusammenarbeit der involvierten Akteure durch Koordination von Leistungen und Angeboten </a:t>
                      </a:r>
                      <a:r>
                        <a:rPr lang="de-CH" sz="1400" b="1" dirty="0">
                          <a:cs typeface="Calibri" panose="020F0502020204030204" pitchFamily="34" charset="0"/>
                        </a:rPr>
                        <a:t>→ «integrierte» Versorgung</a:t>
                      </a:r>
                      <a:endParaRPr lang="de-CH" sz="1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>
                    <a:solidFill>
                      <a:srgbClr val="FFE8D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kleine &amp; mittelgrosse Gemeinden: </a:t>
                      </a:r>
                      <a:r>
                        <a:rPr lang="de-CH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interkommunale Kooperation in der Leistungserbringung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altLang="de-DE" sz="1400" dirty="0"/>
                        <a:t>gezielte Gestaltung der </a:t>
                      </a:r>
                      <a:r>
                        <a:rPr lang="de-CH" altLang="de-DE" sz="1400" b="1" dirty="0"/>
                        <a:t>Übergänge</a:t>
                      </a:r>
                      <a:r>
                        <a:rPr lang="de-CH" altLang="de-DE" sz="1400" dirty="0"/>
                        <a:t> zwischen </a:t>
                      </a:r>
                      <a:r>
                        <a:rPr lang="de-CH" altLang="de-DE" sz="1400" b="1" dirty="0"/>
                        <a:t>ambulant &amp; stationär </a:t>
                      </a:r>
                      <a:r>
                        <a:rPr lang="de-CH" altLang="de-DE" sz="1400" b="0" dirty="0"/>
                        <a:t>(z.B. im Bereich des Wohnens)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Realisierung von </a:t>
                      </a:r>
                      <a:r>
                        <a:rPr lang="de-CH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Dienstleistungs-zentren</a:t>
                      </a: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de-CH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im Sozialraum</a:t>
                      </a:r>
                      <a:br>
                        <a:rPr lang="de-CH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</a:b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(z.B. Stadt Schaffhausen)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Zusammenarbeit</a:t>
                      </a: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de-CH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zwischen</a:t>
                      </a: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de-CH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Berufsgruppen</a:t>
                      </a: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: z.B. soziokultureller Animation, Sozialberatung und Pflege (ambulant &amp; stationär)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Zusammenarbeit von Professionellen und dem </a:t>
                      </a:r>
                      <a:r>
                        <a:rPr lang="de-CH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natürlichen Hilfsumfeld </a:t>
                      </a:r>
                      <a:r>
                        <a:rPr lang="de-CH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(z.B. mit Angehörigen, Nachbarn, Freiwilligen)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de-CH" sz="1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>
                    <a:solidFill>
                      <a:srgbClr val="FFE8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491525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D1085-9F37-4A62-97B9-0FBA7BE1D3FF}" type="slidenum">
              <a:rPr lang="de-CH" smtClean="0"/>
              <a:pPr>
                <a:defRPr/>
              </a:pPr>
              <a:t>6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  <p:sp>
        <p:nvSpPr>
          <p:cNvPr id="6" name="Rechteck 5"/>
          <p:cNvSpPr/>
          <p:nvPr/>
        </p:nvSpPr>
        <p:spPr>
          <a:xfrm>
            <a:off x="0" y="-6780"/>
            <a:ext cx="7452320" cy="54780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Gestaltungsdimension </a:t>
            </a: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Dienstleistungen und Angebote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39552" y="5517232"/>
            <a:ext cx="1764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000" dirty="0"/>
              <a:t>Quellen:</a:t>
            </a:r>
          </a:p>
          <a:p>
            <a:r>
              <a:rPr lang="de-CH" sz="1000" dirty="0"/>
              <a:t>Schubert 2018, S. 61 ff.; S. 71</a:t>
            </a:r>
          </a:p>
          <a:p>
            <a:r>
              <a:rPr lang="de-CH" sz="1000" dirty="0"/>
              <a:t>Renner Strauss 2015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7D06D9A0-AAE2-4FEB-BD39-12B44EC7A875}"/>
              </a:ext>
            </a:extLst>
          </p:cNvPr>
          <p:cNvSpPr txBox="1">
            <a:spLocks/>
          </p:cNvSpPr>
          <p:nvPr/>
        </p:nvSpPr>
        <p:spPr bwMode="auto">
          <a:xfrm>
            <a:off x="467544" y="764704"/>
            <a:ext cx="8497188" cy="547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de-CH" sz="2000" kern="0" dirty="0"/>
              <a:t>Neuere Konzepte, Herausforderungen und Ansprüche</a:t>
            </a:r>
          </a:p>
        </p:txBody>
      </p:sp>
    </p:spTree>
    <p:extLst>
      <p:ext uri="{BB962C8B-B14F-4D97-AF65-F5344CB8AC3E}">
        <p14:creationId xmlns:p14="http://schemas.microsoft.com/office/powerpoint/2010/main" val="2646078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71941"/>
              </p:ext>
            </p:extLst>
          </p:nvPr>
        </p:nvGraphicFramePr>
        <p:xfrm>
          <a:off x="539552" y="1340768"/>
          <a:ext cx="8100764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1994817972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465929020"/>
                    </a:ext>
                  </a:extLst>
                </a:gridCol>
                <a:gridCol w="3132212">
                  <a:extLst>
                    <a:ext uri="{9D8B030D-6E8A-4147-A177-3AD203B41FA5}">
                      <a16:colId xmlns:a16="http://schemas.microsoft.com/office/drawing/2014/main" val="4079926569"/>
                    </a:ext>
                  </a:extLst>
                </a:gridCol>
              </a:tblGrid>
              <a:tr h="261224"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Konzepte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baseline="0" dirty="0">
                          <a:solidFill>
                            <a:schemeClr val="tx1"/>
                          </a:solidFill>
                        </a:rPr>
                        <a:t>Ansätze</a:t>
                      </a:r>
                      <a:endParaRPr lang="de-CH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Herausforderung / Anspruch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697258"/>
                  </a:ext>
                </a:extLst>
              </a:tr>
              <a:tr h="3058796">
                <a:tc>
                  <a:txBody>
                    <a:bodyPr/>
                    <a:lstStyle/>
                    <a:p>
                      <a:r>
                        <a:rPr lang="de-CH" sz="1400" b="1" dirty="0"/>
                        <a:t>Einbezug der älteren Bevölkerung</a:t>
                      </a:r>
                    </a:p>
                    <a:p>
                      <a:endParaRPr lang="de-CH" sz="1400" b="1" dirty="0"/>
                    </a:p>
                    <a:p>
                      <a:endParaRPr lang="de-CH" sz="1400" b="1" dirty="0"/>
                    </a:p>
                    <a:p>
                      <a:endParaRPr lang="de-CH" sz="1400" b="1" dirty="0"/>
                    </a:p>
                    <a:p>
                      <a:endParaRPr lang="de-CH" sz="1400" b="1" dirty="0"/>
                    </a:p>
                    <a:p>
                      <a:endParaRPr lang="de-CH" sz="1400" dirty="0"/>
                    </a:p>
                  </a:txBody>
                  <a:tcPr>
                    <a:solidFill>
                      <a:srgbClr val="FFE8D1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e-DE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Analyse der aktuellen </a:t>
                      </a:r>
                      <a:r>
                        <a:rPr lang="de-DE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Teilnahmegewährung</a:t>
                      </a:r>
                      <a:r>
                        <a:rPr lang="de-DE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aus Sicht des Staates und den </a:t>
                      </a:r>
                      <a:r>
                        <a:rPr lang="de-DE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Teilnahme-möglichkeiten</a:t>
                      </a:r>
                      <a:r>
                        <a:rPr lang="de-DE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aus der Sicht der Bürgerinnen &amp; Bürger</a:t>
                      </a:r>
                    </a:p>
                    <a:p>
                      <a:pPr marL="176213" indent="-176213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e-DE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Ziel: Ausbau der </a:t>
                      </a:r>
                      <a:r>
                        <a:rPr lang="de-DE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Teil-</a:t>
                      </a:r>
                      <a:r>
                        <a:rPr lang="de-DE" sz="14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habemöglichkeiten</a:t>
                      </a:r>
                      <a:r>
                        <a:rPr lang="de-DE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 Förderung der Teilnahme älteren Bevölkerung</a:t>
                      </a:r>
                    </a:p>
                    <a:p>
                      <a:pPr marL="176213" indent="-176213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e-DE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Berücksichtigung</a:t>
                      </a:r>
                      <a:r>
                        <a:rPr lang="de-DE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der Situation von </a:t>
                      </a:r>
                      <a:r>
                        <a:rPr lang="de-DE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Adres-satinnen</a:t>
                      </a:r>
                      <a:r>
                        <a:rPr lang="de-DE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und Adressaten </a:t>
                      </a:r>
                      <a:r>
                        <a:rPr lang="de-DE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der Planung</a:t>
                      </a:r>
                      <a:endParaRPr lang="de-DE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de-DE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de-CH" sz="1400" dirty="0"/>
                    </a:p>
                  </a:txBody>
                  <a:tcPr>
                    <a:solidFill>
                      <a:srgbClr val="FFE8D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de-CH" sz="1400" b="1" dirty="0"/>
                        <a:t>systematischer Einbezug </a:t>
                      </a:r>
                      <a:r>
                        <a:rPr lang="de-CH" sz="1400" dirty="0"/>
                        <a:t>der Perspektive</a:t>
                      </a:r>
                      <a:r>
                        <a:rPr lang="de-CH" sz="1400" baseline="0" dirty="0"/>
                        <a:t> &amp; Expertise der älteren Bevölkerung bei der Planung und Realisierung von Dienstleistungen (z.B. mit Quartierrundgängen, Be-</a:t>
                      </a:r>
                      <a:r>
                        <a:rPr lang="de-CH" sz="1400" baseline="0" dirty="0" err="1"/>
                        <a:t>völkerungsbefragungen</a:t>
                      </a:r>
                      <a:r>
                        <a:rPr lang="de-CH" sz="1400" baseline="0" dirty="0"/>
                        <a:t>, </a:t>
                      </a:r>
                      <a:r>
                        <a:rPr lang="de-CH" sz="1400" baseline="0" dirty="0" err="1"/>
                        <a:t>Senior:innen-Foren</a:t>
                      </a:r>
                      <a:r>
                        <a:rPr lang="de-CH" sz="1400" baseline="0" dirty="0"/>
                        <a:t>)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de-CH" sz="1400" baseline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de-CH" sz="1400" dirty="0"/>
                        <a:t>niederschwellige </a:t>
                      </a:r>
                      <a:r>
                        <a:rPr lang="de-CH" sz="1400" b="1" dirty="0"/>
                        <a:t>Zugänge für schwer erreichbare</a:t>
                      </a:r>
                      <a:r>
                        <a:rPr lang="de-CH" sz="1400" dirty="0"/>
                        <a:t> </a:t>
                      </a:r>
                      <a:r>
                        <a:rPr lang="de-CH" sz="1400" b="1" dirty="0"/>
                        <a:t>Zielgruppen</a:t>
                      </a:r>
                      <a:r>
                        <a:rPr lang="de-CH" sz="1400" dirty="0"/>
                        <a:t> (z.B. Schaffung von neuen Vermittlungsrollen im Sozialraum)</a:t>
                      </a:r>
                    </a:p>
                  </a:txBody>
                  <a:tcPr>
                    <a:solidFill>
                      <a:srgbClr val="FFE8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253054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D1085-9F37-4A62-97B9-0FBA7BE1D3FF}" type="slidenum">
              <a:rPr lang="de-CH" smtClean="0"/>
              <a:pPr>
                <a:defRPr/>
              </a:pPr>
              <a:t>7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  <p:sp>
        <p:nvSpPr>
          <p:cNvPr id="6" name="Rechteck 5"/>
          <p:cNvSpPr/>
          <p:nvPr/>
        </p:nvSpPr>
        <p:spPr>
          <a:xfrm>
            <a:off x="0" y="-6780"/>
            <a:ext cx="7452320" cy="54780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Gestaltungsdimension </a:t>
            </a: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Dienstleistungen und Angebote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536875" y="5104828"/>
            <a:ext cx="28083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000" dirty="0"/>
              <a:t>Quellen:</a:t>
            </a:r>
            <a:br>
              <a:rPr lang="de-CH" sz="1000" dirty="0"/>
            </a:br>
            <a:r>
              <a:rPr lang="de-CH" sz="1000" dirty="0"/>
              <a:t>Lüttringhaus 2000</a:t>
            </a:r>
          </a:p>
          <a:p>
            <a:r>
              <a:rPr lang="de-CH" sz="1000" dirty="0" err="1"/>
              <a:t>Chiapparini</a:t>
            </a:r>
            <a:r>
              <a:rPr lang="de-CH" sz="1000" dirty="0"/>
              <a:t> Eicher 2019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77" y="2243478"/>
            <a:ext cx="2239931" cy="1664377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553008" y="3887650"/>
            <a:ext cx="24091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000" i="1" dirty="0"/>
              <a:t>Grafik zum Stufenmodell der Partizipation</a:t>
            </a:r>
            <a:r>
              <a:rPr lang="de-CH" sz="1000" dirty="0"/>
              <a:t>: </a:t>
            </a:r>
            <a:r>
              <a:rPr lang="de-CH" sz="1000" dirty="0" err="1"/>
              <a:t>Lüttringhaus</a:t>
            </a:r>
            <a:r>
              <a:rPr lang="de-CH" sz="1000" dirty="0"/>
              <a:t> 2000, S. 44 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8887A447-88D6-4C40-A7E8-8FC95775ABAB}"/>
              </a:ext>
            </a:extLst>
          </p:cNvPr>
          <p:cNvSpPr txBox="1">
            <a:spLocks/>
          </p:cNvSpPr>
          <p:nvPr/>
        </p:nvSpPr>
        <p:spPr bwMode="auto">
          <a:xfrm>
            <a:off x="467544" y="764704"/>
            <a:ext cx="8497188" cy="547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de-CH" sz="2000" kern="0" dirty="0"/>
              <a:t>Neuere Konzepte, Herausforderungen und Ansprüche</a:t>
            </a:r>
          </a:p>
        </p:txBody>
      </p:sp>
    </p:spTree>
    <p:extLst>
      <p:ext uri="{BB962C8B-B14F-4D97-AF65-F5344CB8AC3E}">
        <p14:creationId xmlns:p14="http://schemas.microsoft.com/office/powerpoint/2010/main" val="2969219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8088164"/>
              </p:ext>
            </p:extLst>
          </p:nvPr>
        </p:nvGraphicFramePr>
        <p:xfrm>
          <a:off x="539552" y="1340768"/>
          <a:ext cx="8169276" cy="4848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1994817972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3465929020"/>
                    </a:ext>
                  </a:extLst>
                </a:gridCol>
                <a:gridCol w="2408636">
                  <a:extLst>
                    <a:ext uri="{9D8B030D-6E8A-4147-A177-3AD203B41FA5}">
                      <a16:colId xmlns:a16="http://schemas.microsoft.com/office/drawing/2014/main" val="2599642493"/>
                    </a:ext>
                  </a:extLst>
                </a:gridCol>
              </a:tblGrid>
              <a:tr h="494079"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Konzept</a:t>
                      </a:r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Ansatz</a:t>
                      </a:r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>
                          <a:solidFill>
                            <a:schemeClr val="tx1"/>
                          </a:solidFill>
                        </a:rPr>
                        <a:t>Herausforderung / Anspruch</a:t>
                      </a:r>
                    </a:p>
                  </a:txBody>
                  <a:tcP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697258"/>
                  </a:ext>
                </a:extLst>
              </a:tr>
              <a:tr h="4330457">
                <a:tc>
                  <a:txBody>
                    <a:bodyPr/>
                    <a:lstStyle/>
                    <a:p>
                      <a:r>
                        <a:rPr lang="de-CH" sz="1400" b="1" kern="0" baseline="0" dirty="0"/>
                        <a:t>Dynamisches </a:t>
                      </a:r>
                      <a:r>
                        <a:rPr lang="de-CH" sz="1400" b="1" kern="0" baseline="0" dirty="0" err="1"/>
                        <a:t>Raumver-ständnis</a:t>
                      </a:r>
                      <a:endParaRPr lang="de-CH" sz="1400" b="1" kern="0" baseline="0" dirty="0"/>
                    </a:p>
                    <a:p>
                      <a:endParaRPr lang="de-CH" sz="1400" kern="0" baseline="0" dirty="0"/>
                    </a:p>
                    <a:p>
                      <a:endParaRPr lang="de-CH" sz="1400" kern="0" baseline="0" dirty="0"/>
                    </a:p>
                    <a:p>
                      <a:endParaRPr lang="de-CH" sz="1400" kern="0" baseline="0" dirty="0"/>
                    </a:p>
                    <a:p>
                      <a:endParaRPr lang="de-CH" sz="1400" kern="0" baseline="0" dirty="0"/>
                    </a:p>
                    <a:p>
                      <a:endParaRPr lang="de-CH" sz="1400" kern="0" baseline="0" dirty="0"/>
                    </a:p>
                    <a:p>
                      <a:endParaRPr lang="de-CH" sz="1400" kern="0" baseline="0" dirty="0"/>
                    </a:p>
                    <a:p>
                      <a:endParaRPr lang="de-CH" sz="1400" kern="0" baseline="0" dirty="0"/>
                    </a:p>
                    <a:p>
                      <a:endParaRPr lang="de-CH" sz="1400" kern="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000" kern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000" kern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00" kern="0" dirty="0"/>
                        <a:t>Quelle: Raumtriade nach </a:t>
                      </a:r>
                      <a:r>
                        <a:rPr lang="de-CH" sz="1000" kern="0" dirty="0" err="1"/>
                        <a:t>Rolshoven</a:t>
                      </a:r>
                      <a:r>
                        <a:rPr lang="de-CH" sz="1000" kern="0" dirty="0"/>
                        <a:t> 2012,</a:t>
                      </a:r>
                      <a:r>
                        <a:rPr lang="de-CH" sz="1000" kern="0" baseline="0" dirty="0"/>
                        <a:t> S. 165</a:t>
                      </a:r>
                    </a:p>
                    <a:p>
                      <a:endParaRPr lang="de-CH" sz="1400" dirty="0"/>
                    </a:p>
                    <a:p>
                      <a:endParaRPr lang="de-CH" sz="1400" dirty="0"/>
                    </a:p>
                    <a:p>
                      <a:endParaRPr lang="de-CH" sz="1400" dirty="0"/>
                    </a:p>
                  </a:txBody>
                  <a:tcPr>
                    <a:solidFill>
                      <a:srgbClr val="FFD9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b="1" dirty="0"/>
                        <a:t>mehrdimensionaler Raum-begriff - Gleichzeitigkeit von:</a:t>
                      </a:r>
                      <a:endParaRPr lang="de-CH" sz="1400" dirty="0"/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b="1" baseline="0" dirty="0"/>
                        <a:t>Repräsentationsraum</a:t>
                      </a:r>
                      <a:r>
                        <a:rPr lang="de-CH" sz="1400" baseline="0" dirty="0"/>
                        <a:t>: symbolisch durch historische, ökonomische &amp; kulturelle Zuschreibungen konzipierter Raum (z.B. Erinnerungen &amp; emotionale Bindung an bestimmte Räume)</a:t>
                      </a: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CH" sz="1400" b="1" baseline="0" dirty="0"/>
                        <a:t>Erlebtem Raum</a:t>
                      </a:r>
                      <a:r>
                        <a:rPr lang="de-CH" sz="1400" baseline="0" dirty="0"/>
                        <a:t>: durch individuelles Handeln &amp; gesellschaftliche Praxis verwirklichter Raum (z.B. Begegnungszonen)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CH" sz="1400" b="1" baseline="0" dirty="0"/>
                        <a:t>Gebautem Raum</a:t>
                      </a:r>
                      <a:r>
                        <a:rPr lang="de-CH" sz="1400" baseline="0" dirty="0"/>
                        <a:t>: </a:t>
                      </a:r>
                      <a:r>
                        <a:rPr lang="de-CH" sz="1400" baseline="0" dirty="0" err="1"/>
                        <a:t>vermessbarer</a:t>
                      </a:r>
                      <a:r>
                        <a:rPr lang="de-CH" sz="1400" baseline="0" dirty="0"/>
                        <a:t>, baulich, materiell geschaffener Raum (z.B. Angebot &amp; Ausstattung von Parks, Plätzen, Gehwegen)</a:t>
                      </a:r>
                    </a:p>
                  </a:txBody>
                  <a:tcPr>
                    <a:solidFill>
                      <a:srgbClr val="FFD9DA"/>
                    </a:solidFill>
                  </a:tcPr>
                </a:tc>
                <a:tc>
                  <a:txBody>
                    <a:bodyPr/>
                    <a:lstStyle/>
                    <a:p>
                      <a:pPr marL="273050" indent="-273050">
                        <a:buFont typeface="Wingdings" panose="05000000000000000000" pitchFamily="2" charset="2"/>
                        <a:buChar char="v"/>
                      </a:pPr>
                      <a:r>
                        <a:rPr lang="de-CH" sz="1400" b="1" dirty="0"/>
                        <a:t>mehrdimensionale</a:t>
                      </a:r>
                      <a:r>
                        <a:rPr lang="de-CH" sz="1400" b="1" baseline="0" dirty="0"/>
                        <a:t> </a:t>
                      </a:r>
                      <a:r>
                        <a:rPr lang="de-CH" sz="1400" b="1" dirty="0"/>
                        <a:t>Raumbetrachtung </a:t>
                      </a:r>
                      <a:r>
                        <a:rPr lang="de-CH" sz="1400" dirty="0"/>
                        <a:t>bei der Planung und Gestaltung des öffentlichen Raums</a:t>
                      </a:r>
                      <a:br>
                        <a:rPr lang="de-CH" sz="1400" dirty="0"/>
                      </a:br>
                      <a:r>
                        <a:rPr lang="de-CH" sz="1400" dirty="0"/>
                        <a:t>für ältere Menschen</a:t>
                      </a:r>
                      <a:r>
                        <a:rPr lang="de-CH" sz="1400" baseline="0" dirty="0"/>
                        <a:t>         </a:t>
                      </a:r>
                      <a:r>
                        <a:rPr lang="de-CH" sz="1400" i="1" dirty="0"/>
                        <a:t>(vgl. Beispiel auf der nächsten Folie)</a:t>
                      </a:r>
                    </a:p>
                  </a:txBody>
                  <a:tcPr>
                    <a:solidFill>
                      <a:srgbClr val="FFD9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491525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D1085-9F37-4A62-97B9-0FBA7BE1D3FF}" type="slidenum">
              <a:rPr lang="de-CH" smtClean="0"/>
              <a:pPr>
                <a:defRPr/>
              </a:pPr>
              <a:t>8</a:t>
            </a:fld>
            <a:r>
              <a:rPr lang="de-CH" dirty="0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  <p:sp>
        <p:nvSpPr>
          <p:cNvPr id="8" name="Rechteck 7"/>
          <p:cNvSpPr/>
          <p:nvPr/>
        </p:nvSpPr>
        <p:spPr>
          <a:xfrm>
            <a:off x="0" y="-6780"/>
            <a:ext cx="7452320" cy="547809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Gestaltungsdimension </a:t>
            </a: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Raumverständnis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1" y="2492896"/>
            <a:ext cx="2448271" cy="1800200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A179C8DB-756E-438B-A93C-315C6ED8B727}"/>
              </a:ext>
            </a:extLst>
          </p:cNvPr>
          <p:cNvSpPr txBox="1">
            <a:spLocks/>
          </p:cNvSpPr>
          <p:nvPr/>
        </p:nvSpPr>
        <p:spPr bwMode="auto">
          <a:xfrm>
            <a:off x="467544" y="764704"/>
            <a:ext cx="8497188" cy="547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de-CH" sz="2000" kern="0" dirty="0"/>
              <a:t>Neuere Konzepte, Herausforderungen und Ansprüche</a:t>
            </a:r>
          </a:p>
        </p:txBody>
      </p:sp>
    </p:spTree>
    <p:extLst>
      <p:ext uri="{BB962C8B-B14F-4D97-AF65-F5344CB8AC3E}">
        <p14:creationId xmlns:p14="http://schemas.microsoft.com/office/powerpoint/2010/main" val="3796519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050A2D-FAF3-45CF-B73E-B3475EDB0F60}" type="slidenum">
              <a:rPr lang="de-CH" smtClean="0"/>
              <a:pPr>
                <a:defRPr/>
              </a:pPr>
              <a:t>9</a:t>
            </a:fld>
            <a:r>
              <a:rPr lang="de-CH"/>
              <a:t>, </a:t>
            </a:r>
            <a:fld id="{0483D060-B025-4ACE-962A-23BAB8DEC0FD}" type="datetime1">
              <a:rPr lang="de-CH" smtClean="0"/>
              <a:pPr>
                <a:defRPr/>
              </a:pPr>
              <a:t>15.11.2021</a:t>
            </a:fld>
            <a:endParaRPr lang="de-CH" dirty="0"/>
          </a:p>
        </p:txBody>
      </p:sp>
      <p:sp>
        <p:nvSpPr>
          <p:cNvPr id="5" name="Rechteck 4"/>
          <p:cNvSpPr/>
          <p:nvPr/>
        </p:nvSpPr>
        <p:spPr>
          <a:xfrm>
            <a:off x="0" y="-6780"/>
            <a:ext cx="7452320" cy="547809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Gestaltungsdimension </a:t>
            </a: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Raumverständnis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485128" y="5964761"/>
            <a:ext cx="820541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 dirty="0"/>
              <a:t>Foto: Charles Habib</a:t>
            </a:r>
          </a:p>
          <a:p>
            <a:r>
              <a:rPr lang="de-CH" sz="900" dirty="0"/>
              <a:t>Quelle: Projektbericht «Altersgerechtes Wettstein», Hochschule Luzern – Soziale Arbeit 2020</a:t>
            </a:r>
          </a:p>
          <a:p>
            <a:r>
              <a:rPr lang="de-CH" sz="900" dirty="0">
                <a:hlinkClick r:id="rId3"/>
              </a:rPr>
              <a:t>https://www.age-stiftung.ch/foerderprojekt/altersgerechtes-wettstein-basel-offene-altersarbeit-im-quartier/</a:t>
            </a:r>
            <a:endParaRPr lang="de-CH" sz="900" dirty="0"/>
          </a:p>
        </p:txBody>
      </p:sp>
      <p:pic>
        <p:nvPicPr>
          <p:cNvPr id="1031" name="Picture 7" descr="https://www.age-stiftung.ch/fileadmin/_processed_/3/a/csm_L1070755_kl_94e47dba8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6" y="1412775"/>
            <a:ext cx="6804756" cy="453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71E12AB3-D88A-4FCF-9C2E-BF386B76D01B}"/>
              </a:ext>
            </a:extLst>
          </p:cNvPr>
          <p:cNvSpPr txBox="1">
            <a:spLocks/>
          </p:cNvSpPr>
          <p:nvPr/>
        </p:nvSpPr>
        <p:spPr bwMode="auto">
          <a:xfrm>
            <a:off x="467544" y="764704"/>
            <a:ext cx="8497188" cy="547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de-CH" sz="2000" kern="0" dirty="0"/>
              <a:t>Beispiel für eine mehrdimensionale Raumbetrachtung</a:t>
            </a:r>
          </a:p>
        </p:txBody>
      </p:sp>
    </p:spTree>
    <p:extLst>
      <p:ext uri="{BB962C8B-B14F-4D97-AF65-F5344CB8AC3E}">
        <p14:creationId xmlns:p14="http://schemas.microsoft.com/office/powerpoint/2010/main" val="11221774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POWERPOINTMASTERTEMPLATECONFIGURATION" val="&lt;!--Created with officeatwork--&gt;&#10;&lt;MasterTemplateConfiguration&gt;&#10;  &lt;TableOfContentsCollection /&gt;&#10;  &lt;ThemeDefinition&gt;&#10;    &lt;DefaultThemeDefinition&gt;&lt;/DefaultThemeDefinition&gt;&#10;    &lt;PresentationThemeDefinition&gt;&lt;/PresentationThemeDefinition&gt;&#10;    &lt;SlideThemeDefinition&gt;&lt;/SlideThemeDefinition&gt;&#10;    &lt;ObjectThemeDefinition&gt;&lt;/ObjectThemeDefinition&gt;&#10;  &lt;/ThemeDefinition&gt;&#10;  &lt;MasterProperties&gt;&#10;    &lt;MasterProperty Id=&quot;2004112217333376588294&quot;&gt;&#10;      &lt;Fields&gt;&#10;        &lt;Field Id=&quot;2005042611175985034679&quot; ShowField=&quot;false&quot; /&gt;&#10;        &lt;Field Id=&quot;2010011411175985034680&quot; ShowField=&quot;false&quot; /&gt;&#10;        &lt;Field Id=&quot;2010011411175985034681&quot; ShowField=&quot;false&quot; /&gt;&#10;      &lt;/Fields&gt;&#10;    &lt;/MasterProperty&gt;&#10;  &lt;/MasterProperties&gt;&#10;  &lt;ContentItems&gt;&#10;    &lt;ContentItem Language=&quot;2057&quot; IsDefault=&quot;false&quot;&gt;&#10;      &lt;File HasContent=&quot;false&quot; LinkToLanguage=&quot;&quot; /&gt;&#10;    &lt;/ContentItem&gt;&#10;    &lt;ContentItem Language=&quot;4108&quot; IsDefault=&quot;false&quot;&gt;&#10;      &lt;File HasContent=&quot;false&quot; LinkToLanguage=&quot;&quot; /&gt;&#10;    &lt;/ContentItem&gt;&#10;    &lt;ContentItem Language=&quot;2055&quot; IsDefault=&quot;true&quot;&gt;&#10;      &lt;File HasContent=&quot;true&quot; LinkToLanguage=&quot;&quot; /&gt;&#10;    &lt;/ContentItem&gt;&#10;    &lt;ContentItem Language=&quot;2064&quot; IsDefault=&quot;false&quot;&gt;&#10;      &lt;File HasContent=&quot;false&quot; LinkToLanguage=&quot;&quot; /&gt;&#10;    &lt;/ContentItem&gt;&#10;  &lt;/ContentItems&gt;&#10;&lt;/MasterTemplateConfiguration&gt;"/>
  <p:tag name="OFFICEATWORKPOWERPOINTMASTERTEMPLATEID" val="POWERPOINT PRÄSENTATION"/>
  <p:tag name="OAWWIZARDSTEPS" val="0|1"/>
  <p:tag name="ZOAWLANGID" val="2055"/>
  <p:tag name="OAWDOCPROPSOURCE" val="&lt;Profile SelectedUID=&quot;&quot;&gt;&lt;DocProp UID=&quot;2002122011014149059130932&quot; EntryUID=&quot;2007081614090713859305&quot;&gt;&lt;Field Name=&quot;IDName&quot; Value=&quot;1.1. Hochschule Luzern -  F&amp;amp;S, IT-Services, Werftestrasse 4, Luzern&quot;/&gt;&lt;Field Name=&quot;Address1&quot; Value=&quot;&quot;/&gt;&lt;Field Name=&quot;Address2&quot; Value=&quot;Werftestrasse 4, Postfach 2969, CH-6002 Luzern&quot;/&gt;&lt;Field Name=&quot;Address3&quot; Value=&quot;T +41 41 228 21 11&quot;/&gt;&lt;Field Name=&quot;Address4&quot; Value=&quot;www.hslu.ch&quot;/&gt;&lt;Field Name=&quot;LogoLarge&quot; Value=&quot;%Logos%\hslu_d.hslu.g.2100.500.wmf&quot;/&gt;&lt;Field Name=&quot;LogoSmall&quot; Value=&quot;%Logos%\hslu_d.hslu.k.2100.250.wmf&quot;/&gt;&lt;Field Name=&quot;City&quot; Value=&quot;Luzern&quot;/&gt;&lt;Field Name=&quot;LogoFooter&quot; Value=&quot;%Logos%\hslu_allgemeinefqm.f.2100.200.wmf&quot;/&gt;&lt;Field Name=&quot;LogoPpt1&quot; Value=&quot;%Logos%\Powerpoint\titelmaster\hslu_d.hslu.tm.2540.1905.wmf&quot;/&gt;&lt;Field Name=&quot;LogoPpt2&quot; Value=&quot;%Logos%\Powerpoint\folienmaster\hslu_d.hslu.fm.2540.1905.wmf&quot;/&gt;&lt;Field Name=&quot;LogoOhneEFQM&quot; Value=&quot;%Logos%\hslu_allgemeinefqm.f.2100.200.wmf&quot;/&gt;&lt;Field Name=&quot;LogoPpt3&quot; Value=&quot;%Logos%\Powerpoint\folienmaster\hslu_d.hslu.f.fm.2540.1905.wmf&quot;/&gt;&lt;Field Name=&quot;Data_UID&quot; Value=&quot;2007081614090713859305&quot;/&gt;&lt;Field Name=&quot;Field_Name&quot; Value=&quot;LogoPpt2&quot;/&gt;&lt;Field Name=&quot;Field_UID&quot; Value=&quot;2007091416324246583564&quot;/&gt;&lt;Field Name=&quot;ML_LCID&quot; Value=&quot;2055&quot;/&gt;&lt;Field Name=&quot;ML_Value&quot; Value=&quot;%Logos%\Powerpoint\folienmaster\hslu_d.hslu.fm.2540.1905.wmf&quot;/&gt;&lt;/DocProp&gt;&lt;DocProp UID=&quot;2006040509495284662868&quot; EntryUID=&quot;6173241000118&quot;&gt;&lt;Field Name=&quot;IDName&quot; Value=&quot;Steffen Ruth, Applikationsmanagerin, HSLU.ITSERVICES&quot;/&gt;&lt;Field Name=&quot;Name&quot; Value=&quot;Ruth Steffen&quot;/&gt;&lt;Field Name=&quot;DirectPhone&quot; Value=&quot;+41 41 228 21 35&quot;/&gt;&lt;Field Name=&quot;Additive&quot; Value=&quot;Finanzen &amp;amp; Services&amp;#xA;IT Services&quot;/&gt;&lt;Field Name=&quot;OrganisationUnit&quot; Value=&quot;Hochschule Luzern&quot;/&gt;&lt;Field Name=&quot;EMail&quot; Value=&quot;ruth.steffen@hslu.ch&quot;/&gt;&lt;Field Name=&quot;Function&quot; Value=&quot;Applikationsmanagerin&quot;/&gt;&lt;Field Name=&quot;SignatureHighResBW&quot; Value=&quot;&quot;/&gt;&lt;Field Name=&quot;SchoolPart&quot; Value=&quot;&quot;/&gt;&lt;Field Name=&quot;Data_UID&quot; Value=&quot;6173241000118&quot;/&gt;&lt;Field Name=&quot;Field_Name&quot; Value=&quot;Additive&quot;/&gt;&lt;Field Name=&quot;Field_UID&quot; Value=&quot;20030218193544317182370664&quot;/&gt;&lt;Field Name=&quot;ML_LCID&quot; Value=&quot;2055&quot;/&gt;&lt;Field Name=&quot;ML_Value&quot; Value=&quot;Finanzen &amp;amp; Services&amp;#xA;IT Services&quot;/&gt;&lt;/DocProp&gt;&lt;DocProp UID=&quot;200212191811121321310321301031x&quot; EntryUID=&quot;6173241000118&quot;&gt;&lt;Field Name=&quot;IDName&quot; Value=&quot;Steffen Ruth, Applikationsmanagerin, HSLU.ITSERVICES&quot;/&gt;&lt;Field Name=&quot;Name&quot; Value=&quot;Ruth Steffen&quot;/&gt;&lt;Field Name=&quot;DirectPhone&quot; Value=&quot;+41 41 228 21 35&quot;/&gt;&lt;Field Name=&quot;Additive&quot; Value=&quot;Finanzen &amp;amp; Services&amp;#xA;IT Services&quot;/&gt;&lt;Field Name=&quot;OrganisationUnit&quot; Value=&quot;Hochschule Luzern&quot;/&gt;&lt;Field Name=&quot;EMail&quot; Value=&quot;ruth.steffen@hslu.ch&quot;/&gt;&lt;Field Name=&quot;Function&quot; Value=&quot;Applikationsmanagerin&quot;/&gt;&lt;Field Name=&quot;SignatureHighResBW&quot; Value=&quot;&quot;/&gt;&lt;Field Name=&quot;SchoolPart&quot; Value=&quot;&quot;/&gt;&lt;Field Name=&quot;Data_UID&quot; Value=&quot;6173241000118&quot;/&gt;&lt;Field Name=&quot;Field_Name&quot; Value=&quot;Additive&quot;/&gt;&lt;Field Name=&quot;Field_UID&quot; Value=&quot;20030218193544317182370664&quot;/&gt;&lt;Field Name=&quot;ML_LCID&quot; Value=&quot;2055&quot;/&gt;&lt;Field Name=&quot;ML_Value&quot; Value=&quot;Finanzen &amp;amp; Services&amp;#xA;IT Services&quot;/&gt;&lt;/DocProp&gt;&lt;DocProp UID=&quot;2003080714212273705547&quot; EntryUID=&quot;&quot; UserInformation=&quot;Data from SAP&quot; Interface=&quot;-1&quot;&gt;&lt;/DocProp&gt;&lt;DocProp UID=&quot;2002122010583847234010578&quot; EntryUID=&quot;6173241000118&quot;&gt;&lt;Field Name=&quot;IDName&quot; Value=&quot;Steffen Ruth, Applikationsmanagerin, HSLU.ITSERVICES&quot;/&gt;&lt;Field Name=&quot;Name&quot; Value=&quot;Ruth Steffen&quot;/&gt;&lt;Field Name=&quot;DirectPhone&quot; Value=&quot;+41 41 228 21 35&quot;/&gt;&lt;Field Name=&quot;Additive&quot; Value=&quot;Finanzen &amp;amp; Services&amp;#xA;IT Services&quot;/&gt;&lt;Field Name=&quot;OrganisationUnit&quot; Value=&quot;Hochschule Luzern&quot;/&gt;&lt;Field Name=&quot;EMail&quot; Value=&quot;ruth.steffen@hslu.ch&quot;/&gt;&lt;Field Name=&quot;Function&quot; Value=&quot;Applikationsmanagerin&quot;/&gt;&lt;Field Name=&quot;SignatureHighResBW&quot; Value=&quot;&quot;/&gt;&lt;Field Name=&quot;SchoolPart&quot; Value=&quot;&quot;/&gt;&lt;Field Name=&quot;Data_UID&quot; Value=&quot;6173241000118&quot;/&gt;&lt;Field Name=&quot;Field_Name&quot; Value=&quot;Additive&quot;/&gt;&lt;Field Name=&quot;Field_UID&quot; Value=&quot;20030218193544317182370664&quot;/&gt;&lt;Field Name=&quot;ML_LCID&quot; Value=&quot;2055&quot;/&gt;&lt;Field Name=&quot;ML_Value&quot; Value=&quot;Finanzen &amp;amp; Services&amp;#xA;IT Services&quot;/&gt;&lt;/DocProp&gt;&lt;DocProp UID=&quot;2003061115381095709037&quot; EntryUID=&quot;2003121817293296325874&quot;&gt;&lt;Field Name=&quot;IDName&quot; Value=&quot;(Leer)&quot;/&gt;&lt;/DocProp&gt;&lt;DocProp UID=&quot;2004112217333376588294&quot; EntryUID=&quot;&quot; UserInformation=&quot;Data from SAP&quot; Interface=&quot;-1&quot;&gt;&lt;/DocProp&gt;&lt;DocProp UID=&quot;2007042109161414432689&quot; EntryUID=&quot;&quot; UserInformation=&quot;Data from SAP&quot; Interface=&quot;-1&quot;&gt;&lt;/DocProp&gt;&lt;DocProp UID=&quot;2004112217290390304928&quot; EntryUID=&quot;&quot; UserInformation=&quot;Data from SAP&quot; Interface=&quot;-1&quot;&gt;&lt;/DocProp&gt;&lt;/Profile&gt;&#10;"/>
  <p:tag name="OFFICEATWORKPRESENTATIONPROJECTID" val="HSLUCH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&#10;Second level&#10;Third level&#10;Fourth level&#10;Fifth leve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&#10;Second level&#10;Third level&#10;Fourth level&#10;Fifth leve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&#10;Second level&#10;Third level&#10;Fourth level&#10;Fifth leve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&#10;Second level&#10;Third level&#10;Fourth level&#10;Fifth leve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&#10;Second level&#10;Third level&#10;Fourth level&#10;Fifth leve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&#10;Second level&#10;Third level&#10;Fourth level&#10;Fifth leve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&#10;Second level&#10;Third level&#10;Fourth level&#10;Fifth leve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&#10;Second level&#10;Third level&#10;Fourth level&#10;Fifth leve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ext styles&#10;Second level&#10;Third level&#10;Fourth level&#10;Fifth leve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OAWCODE" val="Language.Doc.Page.Powerpoint"/>
  <p:tag name="ZOAWTYPE" val="Text"/>
  <p:tag name="OFFICATWORKEXPRESSIONTAG" val="Foli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2, 19.08.201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2, 19.08.201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, 19.08.20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OAWCODE" val="Language.Doc.Telephone"/>
  <p:tag name="ZOAWTYPE" val="Text"/>
  <p:tag name="OFFICATWORKEXPRESSIONTAG" val="T direk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subtitle styl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heme/theme1.xml><?xml version="1.0" encoding="utf-8"?>
<a:theme xmlns:a="http://schemas.openxmlformats.org/drawingml/2006/main" name="Default Design">
  <a:themeElements>
    <a:clrScheme name="HSLU">
      <a:dk1>
        <a:srgbClr val="000000"/>
      </a:dk1>
      <a:lt1>
        <a:srgbClr val="FFFFFF"/>
      </a:lt1>
      <a:dk2>
        <a:srgbClr val="415E6C"/>
      </a:dk2>
      <a:lt2>
        <a:srgbClr val="F2F2F2"/>
      </a:lt2>
      <a:accent1>
        <a:srgbClr val="9AD4F1"/>
      </a:accent1>
      <a:accent2>
        <a:srgbClr val="6A95A9"/>
      </a:accent2>
      <a:accent3>
        <a:srgbClr val="415E6C"/>
      </a:accent3>
      <a:accent4>
        <a:srgbClr val="CFD500"/>
      </a:accent4>
      <a:accent5>
        <a:srgbClr val="949A00"/>
      </a:accent5>
      <a:accent6>
        <a:srgbClr val="636904"/>
      </a:accent6>
      <a:hlink>
        <a:srgbClr val="E2007A"/>
      </a:hlink>
      <a:folHlink>
        <a:srgbClr val="690036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 EDIT - 00 Presentation.potm" id="{55878E5F-73EC-4EA2-955B-7C48A207BF04}" vid="{56D95FDD-5734-4CE3-BED0-4F30428879C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 Präsentation</Template>
  <TotalTime>0</TotalTime>
  <Words>1393</Words>
  <Application>Microsoft Office PowerPoint</Application>
  <PresentationFormat>Bildschirmpräsentation (4:3)</PresentationFormat>
  <Paragraphs>173</Paragraphs>
  <Slides>10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Verdana</vt:lpstr>
      <vt:lpstr>Wingdings</vt:lpstr>
      <vt:lpstr>Default Design</vt:lpstr>
      <vt:lpstr>Inklusive und partizipative Gestaltung des öffentlichen Raums  Herausforderungen und Gestaltungsansprüche  Tagung «Altersfreundliche Umgebungen: integrierte Wohn- und Sozialräume als Chance für alle!»   </vt:lpstr>
      <vt:lpstr>Herausforderungen auf vier Gestaltungsdimensionen </vt:lpstr>
      <vt:lpstr>Neuere Konzepte, Herausforderungen und Ansprüche</vt:lpstr>
      <vt:lpstr>Neuere Konzepte, Herausforderungen und Ansprüche</vt:lpstr>
      <vt:lpstr>Neuere Konzepte, Herausforderungen und Ansprüche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 Services Hochschule Luzern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&lt;Titel&gt;  Tagung der Gesundheits- und Umweltkommission  der Stadt Zürich</dc:title>
  <dc:creator>Da Rui Gena HSLU SA</dc:creator>
  <cp:lastModifiedBy>Jürgen Stremlow</cp:lastModifiedBy>
  <cp:revision>419</cp:revision>
  <cp:lastPrinted>2019-04-05T07:40:07Z</cp:lastPrinted>
  <dcterms:created xsi:type="dcterms:W3CDTF">2018-12-03T15:33:43Z</dcterms:created>
  <dcterms:modified xsi:type="dcterms:W3CDTF">2021-11-15T07:46:49Z</dcterms:modified>
</cp:coreProperties>
</file>