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5" r:id="rId2"/>
    <p:sldId id="351" r:id="rId3"/>
    <p:sldId id="508" r:id="rId4"/>
    <p:sldId id="348" r:id="rId5"/>
  </p:sldIdLst>
  <p:sldSz cx="12192000" cy="6858000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stettler Anna" initials="HA" lastIdx="0" clrIdx="0">
    <p:extLst>
      <p:ext uri="{19B8F6BF-5375-455C-9EA6-DF929625EA0E}">
        <p15:presenceInfo xmlns:p15="http://schemas.microsoft.com/office/powerpoint/2012/main" userId="S-1-5-21-1659004503-2077806209-839522115-7806" providerId="AD"/>
      </p:ext>
    </p:extLst>
  </p:cmAuthor>
  <p:cmAuthor id="2" name="Kirschner Michael" initials="KM" lastIdx="1" clrIdx="1">
    <p:extLst>
      <p:ext uri="{19B8F6BF-5375-455C-9EA6-DF929625EA0E}">
        <p15:presenceInfo xmlns:p15="http://schemas.microsoft.com/office/powerpoint/2012/main" userId="S-1-5-21-1659004503-2077806209-839522115-8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050"/>
    <a:srgbClr val="FFCCFF"/>
    <a:srgbClr val="C6FED3"/>
    <a:srgbClr val="F4F4C4"/>
    <a:srgbClr val="CFE4FD"/>
    <a:srgbClr val="F8CB4E"/>
    <a:srgbClr val="A4D2F2"/>
    <a:srgbClr val="9BC6FB"/>
    <a:srgbClr val="E4EE82"/>
    <a:srgbClr val="E0B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94667" autoAdjust="0"/>
  </p:normalViewPr>
  <p:slideViewPr>
    <p:cSldViewPr>
      <p:cViewPr varScale="1">
        <p:scale>
          <a:sx n="79" d="100"/>
          <a:sy n="79" d="100"/>
        </p:scale>
        <p:origin x="114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43663B-EEB9-49A9-AEE6-69AA01FA4E8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3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908"/>
            <a:ext cx="4984962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408214-480E-4494-8A15-6D35D44E997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0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79" indent="-285722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91" indent="-22857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47" indent="-22857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03" indent="-22857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6942D8-2AAF-4698-BB30-AA78CF2C7737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582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Trend: Betreutes Wohnen / Wohnen mit Dienstleistungen wird immer relevanter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08214-480E-4494-8A15-6D35D44E997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53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08214-480E-4494-8A15-6D35D44E997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0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0109200" y="6445251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04D8AFA-6981-4016-9161-D79755D98D17}" type="slidenum">
              <a:rPr lang="de-DE" sz="800" smtClean="0">
                <a:solidFill>
                  <a:schemeClr val="bg1"/>
                </a:solidFill>
                <a:latin typeface="Arial Bold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de-CH" sz="800">
              <a:solidFill>
                <a:schemeClr val="bg1"/>
              </a:solidFill>
              <a:latin typeface="Arial Bold" charset="0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2617789"/>
            <a:ext cx="8636000" cy="503237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 sz="180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8832851" y="5805489"/>
            <a:ext cx="3359149" cy="1920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 sz="1800">
              <a:solidFill>
                <a:srgbClr val="FFFFFF"/>
              </a:solidFill>
              <a:latin typeface="Frutiger 45 Light" pitchFamily="34" charset="0"/>
              <a:cs typeface="Arial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2628900"/>
            <a:ext cx="10363200" cy="457200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1"/>
            <a:ext cx="8534400" cy="3667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165600" y="6248400"/>
            <a:ext cx="38608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737600" y="6248400"/>
            <a:ext cx="25400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075245A8-F7C7-45B6-8E9F-9316A6A7FBD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0" y="205256"/>
            <a:ext cx="4024984" cy="15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7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84279" y="1989138"/>
            <a:ext cx="9580672" cy="168751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99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2851" y="908050"/>
            <a:ext cx="2832100" cy="2768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2955" y="908050"/>
            <a:ext cx="3486696" cy="27686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393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104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862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3" y="1989138"/>
            <a:ext cx="5562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0234" y="1989138"/>
            <a:ext cx="5564717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9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343878"/>
            <a:ext cx="5386917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343878"/>
            <a:ext cx="5389033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31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0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6489" y="1844824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863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1077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6850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109200" y="6445251"/>
            <a:ext cx="1371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9BE57C2F-CEDE-4064-ACC6-EE7E48F90614}" type="slidenum">
              <a:rPr lang="de-DE" sz="800" smtClean="0">
                <a:solidFill>
                  <a:schemeClr val="bg1"/>
                </a:solidFill>
                <a:latin typeface="Arial Bold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de-CH" sz="800">
              <a:solidFill>
                <a:schemeClr val="bg1"/>
              </a:solidFill>
              <a:latin typeface="Arial Bold" charset="0"/>
            </a:endParaRP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989138"/>
            <a:ext cx="11330517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914467" y="6319838"/>
            <a:ext cx="1371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51315E53-D322-4A3F-937D-1037AB420639}" type="slidenum">
              <a:rPr lang="de-DE" sz="800" smtClean="0">
                <a:solidFill>
                  <a:schemeClr val="bg1"/>
                </a:solidFill>
                <a:latin typeface="Arial Bold" charset="0"/>
                <a:cs typeface="Arial" charset="0"/>
              </a:rPr>
              <a:pPr algn="r" eaLnBrk="1" hangingPunct="1">
                <a:defRPr/>
              </a:pPr>
              <a:t>‹N°›</a:t>
            </a:fld>
            <a:endParaRPr lang="de-DE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0" name="Datumsplatzhalter 6"/>
          <p:cNvSpPr>
            <a:spLocks/>
          </p:cNvSpPr>
          <p:nvPr/>
        </p:nvSpPr>
        <p:spPr bwMode="auto">
          <a:xfrm>
            <a:off x="599018" y="6443664"/>
            <a:ext cx="14097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1" hangingPunct="1">
              <a:spcBef>
                <a:spcPct val="50000"/>
              </a:spcBef>
            </a:pPr>
            <a:endParaRPr lang="de-CH" sz="800">
              <a:solidFill>
                <a:srgbClr val="6F6F6F"/>
              </a:solidFill>
              <a:latin typeface="Frutiger 45 Light" pitchFamily="34" charset="0"/>
            </a:endParaRP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431801" y="1412875"/>
            <a:ext cx="11233151" cy="0"/>
          </a:xfrm>
          <a:prstGeom prst="line">
            <a:avLst/>
          </a:prstGeom>
          <a:noFill/>
          <a:ln w="15875">
            <a:solidFill>
              <a:srgbClr val="6F6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2400"/>
          </a:p>
        </p:txBody>
      </p:sp>
      <p:sp>
        <p:nvSpPr>
          <p:cNvPr id="10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908050"/>
            <a:ext cx="11330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08000" tIns="45720" rIns="108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31788"/>
            <a:ext cx="2470489" cy="236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1A336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853" y="785897"/>
            <a:ext cx="11881320" cy="1631216"/>
          </a:xfrm>
        </p:spPr>
        <p:txBody>
          <a:bodyPr/>
          <a:lstStyle/>
          <a:p>
            <a:br>
              <a:rPr lang="de-CH" dirty="0"/>
            </a:br>
            <a:r>
              <a:rPr lang="fr-FR" sz="2000" dirty="0"/>
              <a:t>MODÈLE D’HABITAT ET DE SOINS 2030 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« </a:t>
            </a:r>
            <a:r>
              <a:rPr lang="fr-FR" sz="1600" i="1" dirty="0"/>
              <a:t>L’idée qu’une institution pour personnes âgées devienne une entreprises de services décentralisés et orientés dans l’espace social, permettant aux personnes âgées de continuer à vivre de manière autonome dans l’environnement qu’elles privilégient ! »</a:t>
            </a:r>
            <a:endParaRPr lang="de-CH" sz="1600" i="1" dirty="0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991544" y="5790064"/>
            <a:ext cx="6554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CH" sz="1600" dirty="0">
                <a:solidFill>
                  <a:srgbClr val="5F5F5F"/>
                </a:solidFill>
              </a:rPr>
              <a:t>Igor Carrasquinho</a:t>
            </a:r>
            <a:br>
              <a:rPr lang="de-CH" sz="1600" dirty="0">
                <a:solidFill>
                  <a:srgbClr val="5F5F5F"/>
                </a:solidFill>
              </a:rPr>
            </a:br>
            <a:r>
              <a:rPr lang="fr-CH" sz="1600" dirty="0">
                <a:solidFill>
                  <a:srgbClr val="5F5F5F"/>
                </a:solidFill>
              </a:rPr>
              <a:t>Domaine spécialisé personnes âgées</a:t>
            </a:r>
            <a:br>
              <a:rPr lang="fr-CH" sz="1600" dirty="0">
                <a:solidFill>
                  <a:srgbClr val="5F5F5F"/>
                </a:solidFill>
              </a:rPr>
            </a:br>
            <a:r>
              <a:rPr lang="fr-CH" sz="1600" dirty="0">
                <a:solidFill>
                  <a:srgbClr val="5F5F5F"/>
                </a:solidFill>
              </a:rPr>
              <a:t>Responsable de projet économie de la santé publique </a:t>
            </a:r>
            <a:br>
              <a:rPr lang="fr-CH" sz="1600" dirty="0">
                <a:solidFill>
                  <a:srgbClr val="5F5F5F"/>
                </a:solidFill>
              </a:rPr>
            </a:br>
            <a:br>
              <a:rPr lang="fr-CH" sz="1600" dirty="0">
                <a:solidFill>
                  <a:srgbClr val="5F5F5F"/>
                </a:solidFill>
              </a:rPr>
            </a:br>
            <a:endParaRPr lang="de-CH" sz="1600" dirty="0">
              <a:solidFill>
                <a:srgbClr val="5F5F5F"/>
              </a:solidFill>
            </a:endParaRPr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403003A4-9641-40F9-B723-4CC5932F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212262"/>
            <a:ext cx="7471287" cy="24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0D8DB7C-F4BE-4D4B-B7EB-FDEACD3CC3A6}"/>
              </a:ext>
            </a:extLst>
          </p:cNvPr>
          <p:cNvSpPr txBox="1"/>
          <p:nvPr/>
        </p:nvSpPr>
        <p:spPr>
          <a:xfrm>
            <a:off x="335360" y="764704"/>
            <a:ext cx="7272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 </a:t>
            </a:r>
            <a:r>
              <a:rPr lang="fr-FR" sz="2000" dirty="0">
                <a:solidFill>
                  <a:srgbClr val="41A336"/>
                </a:solidFill>
                <a:latin typeface="+mj-lt"/>
                <a:ea typeface="+mj-ea"/>
                <a:cs typeface="+mj-cs"/>
              </a:rPr>
              <a:t>Evolution de l’offre</a:t>
            </a:r>
          </a:p>
          <a:p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EFC78C-F842-4ECC-AA14-4FEB8518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5" y="1916832"/>
            <a:ext cx="5548061" cy="460851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DF3E0283-4C8E-495E-8144-F257AFC35925}"/>
              </a:ext>
            </a:extLst>
          </p:cNvPr>
          <p:cNvGrpSpPr/>
          <p:nvPr/>
        </p:nvGrpSpPr>
        <p:grpSpPr>
          <a:xfrm>
            <a:off x="6009872" y="1571188"/>
            <a:ext cx="2808312" cy="2304256"/>
            <a:chOff x="5747586" y="1384558"/>
            <a:chExt cx="2808312" cy="2304256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0DF379D-FB31-4272-BF05-FD71849C58DF}"/>
                </a:ext>
              </a:extLst>
            </p:cNvPr>
            <p:cNvSpPr txBox="1"/>
            <p:nvPr/>
          </p:nvSpPr>
          <p:spPr>
            <a:xfrm>
              <a:off x="6228390" y="2636912"/>
              <a:ext cx="1800200" cy="584775"/>
            </a:xfrm>
            <a:prstGeom prst="rect">
              <a:avLst/>
            </a:prstGeom>
            <a:solidFill>
              <a:srgbClr val="D8E5F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EMS</a:t>
              </a:r>
            </a:p>
            <a:p>
              <a:pPr algn="ctr"/>
              <a:endParaRPr lang="de-CH" sz="1600" dirty="0"/>
            </a:p>
          </p:txBody>
        </p:sp>
        <p:sp>
          <p:nvSpPr>
            <p:cNvPr id="8" name="Textfeld 6">
              <a:extLst>
                <a:ext uri="{FF2B5EF4-FFF2-40B4-BE49-F238E27FC236}">
                  <a16:creationId xmlns:a16="http://schemas.microsoft.com/office/drawing/2014/main" id="{EC60548B-A45D-48DB-900B-B111B8EBA2C0}"/>
                </a:ext>
              </a:extLst>
            </p:cNvPr>
            <p:cNvSpPr txBox="1"/>
            <p:nvPr/>
          </p:nvSpPr>
          <p:spPr>
            <a:xfrm>
              <a:off x="6228390" y="1899027"/>
              <a:ext cx="1800200" cy="584775"/>
            </a:xfrm>
            <a:prstGeom prst="rect">
              <a:avLst/>
            </a:prstGeom>
            <a:solidFill>
              <a:srgbClr val="C6FED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Appartements </a:t>
              </a:r>
              <a:r>
                <a:rPr lang="de-CH" sz="1600" dirty="0" err="1"/>
                <a:t>avec</a:t>
              </a:r>
              <a:r>
                <a:rPr lang="de-CH" sz="1600" dirty="0"/>
                <a:t> </a:t>
              </a:r>
              <a:r>
                <a:rPr lang="de-CH" sz="1600" dirty="0" err="1"/>
                <a:t>prestations</a:t>
              </a:r>
              <a:endParaRPr lang="de-CH" sz="1600" dirty="0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F15C8BEB-BD05-436C-BD10-26D229E227F3}"/>
                </a:ext>
              </a:extLst>
            </p:cNvPr>
            <p:cNvSpPr/>
            <p:nvPr/>
          </p:nvSpPr>
          <p:spPr bwMode="auto">
            <a:xfrm>
              <a:off x="5747586" y="1384558"/>
              <a:ext cx="2808312" cy="230425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8506131-775E-4AA5-95F7-079A9FA554B2}"/>
              </a:ext>
            </a:extLst>
          </p:cNvPr>
          <p:cNvGrpSpPr/>
          <p:nvPr/>
        </p:nvGrpSpPr>
        <p:grpSpPr>
          <a:xfrm>
            <a:off x="9080470" y="1846308"/>
            <a:ext cx="2530094" cy="1890013"/>
            <a:chOff x="9326546" y="1412776"/>
            <a:chExt cx="2530094" cy="1890013"/>
          </a:xfrm>
        </p:grpSpPr>
        <p:sp>
          <p:nvSpPr>
            <p:cNvPr id="16" name="Textfeld 12">
              <a:extLst>
                <a:ext uri="{FF2B5EF4-FFF2-40B4-BE49-F238E27FC236}">
                  <a16:creationId xmlns:a16="http://schemas.microsoft.com/office/drawing/2014/main" id="{24DEFAE0-F221-4CC5-8670-1E66A5F9D700}"/>
                </a:ext>
              </a:extLst>
            </p:cNvPr>
            <p:cNvSpPr txBox="1"/>
            <p:nvPr/>
          </p:nvSpPr>
          <p:spPr>
            <a:xfrm>
              <a:off x="9691493" y="2087969"/>
              <a:ext cx="1800200" cy="584775"/>
            </a:xfrm>
            <a:prstGeom prst="rect">
              <a:avLst/>
            </a:prstGeom>
            <a:solidFill>
              <a:srgbClr val="C6FED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Appartements </a:t>
              </a:r>
              <a:r>
                <a:rPr lang="de-CH" sz="1600" dirty="0" err="1"/>
                <a:t>avec</a:t>
              </a:r>
              <a:r>
                <a:rPr lang="de-CH" sz="1600" dirty="0"/>
                <a:t> </a:t>
              </a:r>
              <a:r>
                <a:rPr lang="de-CH" sz="1600" dirty="0" err="1"/>
                <a:t>prestations</a:t>
              </a:r>
              <a:endParaRPr lang="de-CH" sz="1600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EAA885F-5998-419F-9414-84EB7BE340B4}"/>
                </a:ext>
              </a:extLst>
            </p:cNvPr>
            <p:cNvSpPr/>
            <p:nvPr/>
          </p:nvSpPr>
          <p:spPr bwMode="auto">
            <a:xfrm>
              <a:off x="9326546" y="1412776"/>
              <a:ext cx="2530094" cy="18900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0823DFF-A38F-4CAA-A467-09D0A091728B}"/>
              </a:ext>
            </a:extLst>
          </p:cNvPr>
          <p:cNvGrpSpPr/>
          <p:nvPr/>
        </p:nvGrpSpPr>
        <p:grpSpPr>
          <a:xfrm>
            <a:off x="6672064" y="3986990"/>
            <a:ext cx="4573553" cy="1301847"/>
            <a:chOff x="6672064" y="3986990"/>
            <a:chExt cx="4573553" cy="1301847"/>
          </a:xfrm>
        </p:grpSpPr>
        <p:sp>
          <p:nvSpPr>
            <p:cNvPr id="9" name="Textfeld 7">
              <a:extLst>
                <a:ext uri="{FF2B5EF4-FFF2-40B4-BE49-F238E27FC236}">
                  <a16:creationId xmlns:a16="http://schemas.microsoft.com/office/drawing/2014/main" id="{667845C3-7C56-41F2-A58B-E89A48846774}"/>
                </a:ext>
              </a:extLst>
            </p:cNvPr>
            <p:cNvSpPr txBox="1"/>
            <p:nvPr/>
          </p:nvSpPr>
          <p:spPr>
            <a:xfrm>
              <a:off x="7066991" y="4314442"/>
              <a:ext cx="1800200" cy="584775"/>
            </a:xfrm>
            <a:prstGeom prst="rect">
              <a:avLst/>
            </a:prstGeom>
            <a:solidFill>
              <a:srgbClr val="D8E5F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EMS </a:t>
              </a:r>
            </a:p>
            <a:p>
              <a:pPr algn="ctr"/>
              <a:endParaRPr lang="de-CH" sz="1600" dirty="0"/>
            </a:p>
          </p:txBody>
        </p:sp>
        <p:sp>
          <p:nvSpPr>
            <p:cNvPr id="10" name="Textfeld 8">
              <a:extLst>
                <a:ext uri="{FF2B5EF4-FFF2-40B4-BE49-F238E27FC236}">
                  <a16:creationId xmlns:a16="http://schemas.microsoft.com/office/drawing/2014/main" id="{CEB921A4-86F7-487C-AE3D-3E4F512BA4BF}"/>
                </a:ext>
              </a:extLst>
            </p:cNvPr>
            <p:cNvSpPr txBox="1"/>
            <p:nvPr/>
          </p:nvSpPr>
          <p:spPr>
            <a:xfrm>
              <a:off x="9011207" y="4314441"/>
              <a:ext cx="1800200" cy="584775"/>
            </a:xfrm>
            <a:prstGeom prst="rect">
              <a:avLst/>
            </a:prstGeom>
            <a:solidFill>
              <a:srgbClr val="C6FED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Appartements </a:t>
              </a:r>
              <a:r>
                <a:rPr lang="de-CH" sz="1600" dirty="0" err="1"/>
                <a:t>avec</a:t>
              </a:r>
              <a:r>
                <a:rPr lang="de-CH" sz="1600" dirty="0"/>
                <a:t> </a:t>
              </a:r>
              <a:r>
                <a:rPr lang="de-CH" sz="1600" dirty="0" err="1"/>
                <a:t>prestations</a:t>
              </a:r>
              <a:endParaRPr lang="de-CH" sz="1600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709E2D0-96B1-410B-B623-D6ED794556FC}"/>
                </a:ext>
              </a:extLst>
            </p:cNvPr>
            <p:cNvSpPr/>
            <p:nvPr/>
          </p:nvSpPr>
          <p:spPr bwMode="auto">
            <a:xfrm>
              <a:off x="6672064" y="3986990"/>
              <a:ext cx="4573553" cy="130184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37155E8-76FC-48D4-B038-1353656ADE1F}"/>
              </a:ext>
            </a:extLst>
          </p:cNvPr>
          <p:cNvGrpSpPr/>
          <p:nvPr/>
        </p:nvGrpSpPr>
        <p:grpSpPr>
          <a:xfrm>
            <a:off x="5888762" y="5400383"/>
            <a:ext cx="6244889" cy="1412993"/>
            <a:chOff x="5747585" y="5400383"/>
            <a:chExt cx="6244889" cy="1412993"/>
          </a:xfrm>
        </p:grpSpPr>
        <p:sp>
          <p:nvSpPr>
            <p:cNvPr id="11" name="Textfeld 9">
              <a:extLst>
                <a:ext uri="{FF2B5EF4-FFF2-40B4-BE49-F238E27FC236}">
                  <a16:creationId xmlns:a16="http://schemas.microsoft.com/office/drawing/2014/main" id="{0DF622EA-B9BC-46BA-A4D5-EFBFC0C3ED19}"/>
                </a:ext>
              </a:extLst>
            </p:cNvPr>
            <p:cNvSpPr txBox="1"/>
            <p:nvPr/>
          </p:nvSpPr>
          <p:spPr>
            <a:xfrm>
              <a:off x="6166891" y="5799790"/>
              <a:ext cx="1800200" cy="584775"/>
            </a:xfrm>
            <a:prstGeom prst="rect">
              <a:avLst/>
            </a:prstGeom>
            <a:solidFill>
              <a:srgbClr val="D8E5F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EMS</a:t>
              </a:r>
            </a:p>
            <a:p>
              <a:pPr algn="ctr"/>
              <a:endParaRPr lang="de-CH" sz="1600" dirty="0"/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79548DCB-29E9-4924-9B13-8E3D0FFFB986}"/>
                </a:ext>
              </a:extLst>
            </p:cNvPr>
            <p:cNvSpPr txBox="1"/>
            <p:nvPr/>
          </p:nvSpPr>
          <p:spPr>
            <a:xfrm>
              <a:off x="9697517" y="5799790"/>
              <a:ext cx="1754800" cy="584775"/>
            </a:xfrm>
            <a:prstGeom prst="rect">
              <a:avLst/>
            </a:prstGeom>
            <a:solidFill>
              <a:srgbClr val="C6FED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/>
                <a:t>Appartements </a:t>
              </a:r>
              <a:r>
                <a:rPr lang="de-CH" sz="1600" dirty="0" err="1"/>
                <a:t>avec</a:t>
              </a:r>
              <a:r>
                <a:rPr lang="de-CH" sz="1600" dirty="0"/>
                <a:t> </a:t>
              </a:r>
              <a:r>
                <a:rPr lang="de-CH" sz="1600" dirty="0" err="1"/>
                <a:t>prestations</a:t>
              </a:r>
              <a:endParaRPr lang="de-CH" sz="1600" dirty="0"/>
            </a:p>
          </p:txBody>
        </p:sp>
        <p:sp>
          <p:nvSpPr>
            <p:cNvPr id="13" name="Textfeld 11">
              <a:extLst>
                <a:ext uri="{FF2B5EF4-FFF2-40B4-BE49-F238E27FC236}">
                  <a16:creationId xmlns:a16="http://schemas.microsoft.com/office/drawing/2014/main" id="{6310194D-C64A-4124-9456-2ED00BC9C35B}"/>
                </a:ext>
              </a:extLst>
            </p:cNvPr>
            <p:cNvSpPr txBox="1"/>
            <p:nvPr/>
          </p:nvSpPr>
          <p:spPr>
            <a:xfrm>
              <a:off x="8112224" y="5799791"/>
              <a:ext cx="144016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dirty="0">
                  <a:solidFill>
                    <a:srgbClr val="0070C0"/>
                  </a:solidFill>
                </a:rPr>
                <a:t>2km</a:t>
              </a:r>
            </a:p>
            <a:p>
              <a:pPr algn="ctr"/>
              <a:endParaRPr lang="de-CH" sz="1600" dirty="0">
                <a:solidFill>
                  <a:srgbClr val="0070C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F5E4056-6608-480E-8B49-A48B95B5061E}"/>
                </a:ext>
              </a:extLst>
            </p:cNvPr>
            <p:cNvSpPr/>
            <p:nvPr/>
          </p:nvSpPr>
          <p:spPr bwMode="auto">
            <a:xfrm>
              <a:off x="5747585" y="5400383"/>
              <a:ext cx="6244889" cy="141299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11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F52D8656-E063-4285-8188-11CD5BAFB454}"/>
              </a:ext>
            </a:extLst>
          </p:cNvPr>
          <p:cNvSpPr txBox="1"/>
          <p:nvPr/>
        </p:nvSpPr>
        <p:spPr>
          <a:xfrm>
            <a:off x="5293944" y="635615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Source: </a:t>
            </a:r>
            <a:r>
              <a:rPr lang="de-CH" sz="1000" dirty="0">
                <a:effectLst/>
                <a:latin typeface="Arial" panose="020B0604020202020204" pitchFamily="34" charset="0"/>
              </a:rPr>
              <a:t>CURAVIVA Suisse</a:t>
            </a:r>
            <a:endParaRPr lang="de-CH" sz="1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4A82076-4749-4E13-87FD-E1AFBE14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5" t="35300" r="21650" b="13250"/>
          <a:stretch/>
        </p:blipFill>
        <p:spPr>
          <a:xfrm>
            <a:off x="245080" y="1562161"/>
            <a:ext cx="6840760" cy="459174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5F5F68F-953B-4E6B-AA65-067627DD4D5E}"/>
              </a:ext>
            </a:extLst>
          </p:cNvPr>
          <p:cNvSpPr txBox="1"/>
          <p:nvPr/>
        </p:nvSpPr>
        <p:spPr>
          <a:xfrm>
            <a:off x="364288" y="930226"/>
            <a:ext cx="7776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41A336"/>
                </a:solidFill>
                <a:latin typeface="+mj-lt"/>
                <a:ea typeface="+mj-ea"/>
                <a:cs typeface="+mj-cs"/>
              </a:rPr>
              <a:t>Vision Habitat Seniors de CURAVIVA Suisse</a:t>
            </a:r>
            <a:endParaRPr lang="fr-CH" sz="2000" dirty="0">
              <a:solidFill>
                <a:srgbClr val="41A33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87EF18E-4A5E-4225-BA00-02918BCA5284}"/>
              </a:ext>
            </a:extLst>
          </p:cNvPr>
          <p:cNvSpPr txBox="1"/>
          <p:nvPr/>
        </p:nvSpPr>
        <p:spPr>
          <a:xfrm>
            <a:off x="6734104" y="1140855"/>
            <a:ext cx="54479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Création d’espaces de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Approche interdisciplinaire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La technologie au service des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Financement à revoir</a:t>
            </a:r>
          </a:p>
        </p:txBody>
      </p:sp>
    </p:spTree>
    <p:extLst>
      <p:ext uri="{BB962C8B-B14F-4D97-AF65-F5344CB8AC3E}">
        <p14:creationId xmlns:p14="http://schemas.microsoft.com/office/powerpoint/2010/main" val="180895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38243"/>
          <a:stretch/>
        </p:blipFill>
        <p:spPr>
          <a:xfrm>
            <a:off x="4872" y="0"/>
            <a:ext cx="12187127" cy="140725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6528048" y="3284984"/>
            <a:ext cx="3166637" cy="100811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Wohnformen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727848" y="1665245"/>
            <a:ext cx="5874201" cy="5059440"/>
            <a:chOff x="7152601" y="2942128"/>
            <a:chExt cx="5874201" cy="471624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2601" y="2942128"/>
              <a:ext cx="5874201" cy="4716240"/>
            </a:xfrm>
            <a:prstGeom prst="rect">
              <a:avLst/>
            </a:prstGeom>
          </p:spPr>
        </p:pic>
        <p:pic>
          <p:nvPicPr>
            <p:cNvPr id="10" name="Grafik 9"/>
            <p:cNvPicPr/>
            <p:nvPr/>
          </p:nvPicPr>
          <p:blipFill rotWithShape="1">
            <a:blip r:embed="rId5"/>
            <a:srcRect l="27006" t="17448" r="43563" b="28250"/>
            <a:stretch/>
          </p:blipFill>
          <p:spPr bwMode="auto">
            <a:xfrm>
              <a:off x="8966497" y="4458123"/>
              <a:ext cx="2373351" cy="2266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hteck 2"/>
          <p:cNvSpPr/>
          <p:nvPr/>
        </p:nvSpPr>
        <p:spPr>
          <a:xfrm>
            <a:off x="134953" y="1752841"/>
            <a:ext cx="340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« Ici la personne âgée demeurera </a:t>
            </a:r>
          </a:p>
          <a:p>
            <a:pPr algn="ctr"/>
            <a:endParaRPr lang="fr-FR" i="1" dirty="0"/>
          </a:p>
          <a:p>
            <a:pPr algn="ctr"/>
            <a:r>
              <a:rPr lang="fr-FR" i="1" dirty="0"/>
              <a:t>« au cœur de la vie »,</a:t>
            </a:r>
          </a:p>
          <a:p>
            <a:pPr algn="ctr"/>
            <a:r>
              <a:rPr lang="fr-FR" i="1" dirty="0"/>
              <a:t> </a:t>
            </a:r>
          </a:p>
          <a:p>
            <a:pPr algn="ctr"/>
            <a:r>
              <a:rPr lang="fr-FR" i="1" dirty="0"/>
              <a:t>avec l’entier de son réseau social, et bénéficiera des prestations nécessaires, adaptées à ses besoins individuels. »</a:t>
            </a:r>
            <a:endParaRPr lang="de-CH" i="1" dirty="0"/>
          </a:p>
        </p:txBody>
      </p:sp>
      <p:sp>
        <p:nvSpPr>
          <p:cNvPr id="11" name="Ellipse 10"/>
          <p:cNvSpPr/>
          <p:nvPr/>
        </p:nvSpPr>
        <p:spPr bwMode="auto">
          <a:xfrm>
            <a:off x="10379151" y="5072807"/>
            <a:ext cx="1800200" cy="1711509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fr-CH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CH" sz="1200" dirty="0">
                <a:solidFill>
                  <a:schemeClr val="bg1"/>
                </a:solidFill>
                <a:latin typeface="Arial Black" panose="020B0A04020102020204" pitchFamily="34" charset="0"/>
              </a:rPr>
              <a:t>Prestations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0265519" y="3265663"/>
            <a:ext cx="1914976" cy="169625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CH" sz="1200" dirty="0">
                <a:solidFill>
                  <a:schemeClr val="bg1"/>
                </a:solidFill>
                <a:latin typeface="Arial Black" panose="020B0A04020102020204" pitchFamily="34" charset="0"/>
              </a:rPr>
              <a:t>Organisation du </a:t>
            </a:r>
          </a:p>
          <a:p>
            <a:pPr algn="ctr"/>
            <a:r>
              <a:rPr lang="fr-CH" sz="1200" dirty="0">
                <a:solidFill>
                  <a:schemeClr val="bg1"/>
                </a:solidFill>
                <a:latin typeface="Arial Black" panose="020B0A04020102020204" pitchFamily="34" charset="0"/>
              </a:rPr>
              <a:t>quotidien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10280270" y="1443260"/>
            <a:ext cx="1902513" cy="1711509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CH" sz="1200" dirty="0">
                <a:solidFill>
                  <a:schemeClr val="bg1"/>
                </a:solidFill>
                <a:latin typeface="Arial Black" panose="020B0A04020102020204" pitchFamily="34" charset="0"/>
              </a:rPr>
              <a:t>Soins / Accompagnement</a:t>
            </a:r>
          </a:p>
        </p:txBody>
      </p:sp>
    </p:spTree>
    <p:extLst>
      <p:ext uri="{BB962C8B-B14F-4D97-AF65-F5344CB8AC3E}">
        <p14:creationId xmlns:p14="http://schemas.microsoft.com/office/powerpoint/2010/main" val="670879628"/>
      </p:ext>
    </p:extLst>
  </p:cSld>
  <p:clrMapOvr>
    <a:masterClrMapping/>
  </p:clrMapOvr>
</p:sld>
</file>

<file path=ppt/theme/theme1.xml><?xml version="1.0" encoding="utf-8"?>
<a:theme xmlns:a="http://schemas.openxmlformats.org/drawingml/2006/main" name="1_Vorlage Erstellung PP-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2__Vorlage Erstellung PP-Präsentation. Datum</Template>
  <TotalTime>0</TotalTime>
  <Words>164</Words>
  <Application>Microsoft Office PowerPoint</Application>
  <PresentationFormat>Grand écran</PresentationFormat>
  <Paragraphs>42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Arial Bold</vt:lpstr>
      <vt:lpstr>Frutiger 45 Light</vt:lpstr>
      <vt:lpstr>1_Vorlage Erstellung PP-Präsentation</vt:lpstr>
      <vt:lpstr> MODÈLE D’HABITAT ET DE SOINS 2030   « L’idée qu’une institution pour personnes âgées devienne une entreprises de services décentralisés et orientés dans l’espace social, permettant aux personnes âgées de continuer à vivre de manière autonome dans l’environnement qu’elles privilégient ! »</vt:lpstr>
      <vt:lpstr>Présentation PowerPoint</vt:lpstr>
      <vt:lpstr>Présentation PowerPoint</vt:lpstr>
      <vt:lpstr>Présentation PowerPoint</vt:lpstr>
    </vt:vector>
  </TitlesOfParts>
  <Company>Curaviva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Rothenberger Raphaela</dc:creator>
  <cp:lastModifiedBy>Igor Carrasquinho</cp:lastModifiedBy>
  <cp:revision>244</cp:revision>
  <cp:lastPrinted>2020-01-07T18:44:00Z</cp:lastPrinted>
  <dcterms:created xsi:type="dcterms:W3CDTF">2018-11-12T07:48:38Z</dcterms:created>
  <dcterms:modified xsi:type="dcterms:W3CDTF">2021-11-15T12:20:42Z</dcterms:modified>
</cp:coreProperties>
</file>